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handoutMasterIdLst>
    <p:handoutMasterId r:id="rId40"/>
  </p:handoutMasterIdLst>
  <p:sldIdLst>
    <p:sldId id="256" r:id="rId2"/>
    <p:sldId id="378" r:id="rId3"/>
    <p:sldId id="384" r:id="rId4"/>
    <p:sldId id="395" r:id="rId5"/>
    <p:sldId id="412" r:id="rId6"/>
    <p:sldId id="396" r:id="rId7"/>
    <p:sldId id="413" r:id="rId8"/>
    <p:sldId id="411" r:id="rId9"/>
    <p:sldId id="399" r:id="rId10"/>
    <p:sldId id="400" r:id="rId11"/>
    <p:sldId id="401" r:id="rId12"/>
    <p:sldId id="423" r:id="rId13"/>
    <p:sldId id="457" r:id="rId14"/>
    <p:sldId id="424" r:id="rId15"/>
    <p:sldId id="430" r:id="rId16"/>
    <p:sldId id="428" r:id="rId17"/>
    <p:sldId id="455" r:id="rId18"/>
    <p:sldId id="453" r:id="rId19"/>
    <p:sldId id="427" r:id="rId20"/>
    <p:sldId id="458" r:id="rId21"/>
    <p:sldId id="432" r:id="rId22"/>
    <p:sldId id="433" r:id="rId23"/>
    <p:sldId id="434" r:id="rId24"/>
    <p:sldId id="459" r:id="rId25"/>
    <p:sldId id="436" r:id="rId26"/>
    <p:sldId id="404" r:id="rId27"/>
    <p:sldId id="442" r:id="rId28"/>
    <p:sldId id="456" r:id="rId29"/>
    <p:sldId id="454" r:id="rId30"/>
    <p:sldId id="452" r:id="rId31"/>
    <p:sldId id="451" r:id="rId32"/>
    <p:sldId id="440" r:id="rId33"/>
    <p:sldId id="392" r:id="rId34"/>
    <p:sldId id="418" r:id="rId35"/>
    <p:sldId id="448" r:id="rId36"/>
    <p:sldId id="450" r:id="rId37"/>
    <p:sldId id="387" r:id="rId38"/>
  </p:sldIdLst>
  <p:sldSz cx="9144000" cy="6858000" type="screen4x3"/>
  <p:notesSz cx="9931400" cy="67945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0D9157A8-8C25-48B2-81DB-15D56562011E}">
          <p14:sldIdLst>
            <p14:sldId id="256"/>
            <p14:sldId id="378"/>
            <p14:sldId id="384"/>
            <p14:sldId id="395"/>
            <p14:sldId id="412"/>
            <p14:sldId id="396"/>
            <p14:sldId id="413"/>
            <p14:sldId id="411"/>
            <p14:sldId id="399"/>
            <p14:sldId id="400"/>
            <p14:sldId id="401"/>
            <p14:sldId id="423"/>
            <p14:sldId id="457"/>
            <p14:sldId id="424"/>
            <p14:sldId id="430"/>
            <p14:sldId id="428"/>
            <p14:sldId id="455"/>
            <p14:sldId id="453"/>
            <p14:sldId id="427"/>
            <p14:sldId id="458"/>
            <p14:sldId id="432"/>
            <p14:sldId id="433"/>
            <p14:sldId id="434"/>
            <p14:sldId id="459"/>
            <p14:sldId id="436"/>
            <p14:sldId id="404"/>
            <p14:sldId id="442"/>
            <p14:sldId id="456"/>
            <p14:sldId id="454"/>
            <p14:sldId id="452"/>
            <p14:sldId id="451"/>
            <p14:sldId id="440"/>
            <p14:sldId id="392"/>
            <p14:sldId id="418"/>
            <p14:sldId id="448"/>
            <p14:sldId id="450"/>
            <p14:sldId id="387"/>
          </p14:sldIdLst>
        </p14:section>
      </p14:sectionLst>
    </p:ext>
    <p:ext uri="{EFAFB233-063F-42B5-8137-9DF3F51BA10A}">
      <p15:sldGuideLst xmlns=""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56F75"/>
    <a:srgbClr val="80808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>
    <p:restoredLeft sz="9005" autoAdjust="0"/>
    <p:restoredTop sz="68215" autoAdjust="0"/>
  </p:normalViewPr>
  <p:slideViewPr>
    <p:cSldViewPr>
      <p:cViewPr>
        <p:scale>
          <a:sx n="100" d="100"/>
          <a:sy n="100" d="100"/>
        </p:scale>
        <p:origin x="-3864" y="-348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>
      <p:cViewPr varScale="1">
        <p:scale>
          <a:sx n="74" d="100"/>
          <a:sy n="74" d="100"/>
        </p:scale>
        <p:origin x="-1788" y="-102"/>
      </p:cViewPr>
      <p:guideLst>
        <p:guide orient="horz" pos="2140"/>
        <p:guide pos="312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3607" cy="339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5625495" y="0"/>
            <a:ext cx="4303607" cy="339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628D69-956E-4DC0-97B0-E1AF94AEBF3E}" type="datetimeFigureOut">
              <a:rPr lang="ko-KR" altLang="en-US" smtClean="0"/>
              <a:t>2017-10-23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6453596"/>
            <a:ext cx="4303607" cy="339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5625495" y="6453596"/>
            <a:ext cx="4303607" cy="339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34A60D-C016-40DC-B5BA-FF5E5FAB9E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132902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3713" cy="339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626100" y="0"/>
            <a:ext cx="4303713" cy="339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60411C-8EBA-481A-BB86-6E61A9CC0269}" type="datetimeFigureOut">
              <a:rPr lang="ko-KR" altLang="en-US" smtClean="0"/>
              <a:t>2017-10-23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267075" y="509588"/>
            <a:ext cx="3397250" cy="25479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93775" y="3227388"/>
            <a:ext cx="7943850" cy="30575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453188"/>
            <a:ext cx="4303713" cy="339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626100" y="6453188"/>
            <a:ext cx="4303713" cy="339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7AF53F-3275-4803-AB0B-AB06DB8DC8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01846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03483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67075" y="509588"/>
            <a:ext cx="3397250" cy="254793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67075" y="509588"/>
            <a:ext cx="3397250" cy="254793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67075" y="509588"/>
            <a:ext cx="3397250" cy="254793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67075" y="509588"/>
            <a:ext cx="3397250" cy="254793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67075" y="509588"/>
            <a:ext cx="3397250" cy="254793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67075" y="509588"/>
            <a:ext cx="3397250" cy="254793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67075" y="509588"/>
            <a:ext cx="3397250" cy="254793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67075" y="509588"/>
            <a:ext cx="3397250" cy="254793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67075" y="509588"/>
            <a:ext cx="3397250" cy="254793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67075" y="509588"/>
            <a:ext cx="3397250" cy="254793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67075" y="509588"/>
            <a:ext cx="3397250" cy="254793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45099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67075" y="509588"/>
            <a:ext cx="3397250" cy="254793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67075" y="509588"/>
            <a:ext cx="3397250" cy="254793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67075" y="509588"/>
            <a:ext cx="3397250" cy="254793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880811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754886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051177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019221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680165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1553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44937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67075" y="509588"/>
            <a:ext cx="3397250" cy="254793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450990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776905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77690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67075" y="509588"/>
            <a:ext cx="3397250" cy="254793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71080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67075" y="509588"/>
            <a:ext cx="3397250" cy="254793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71080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67075" y="509588"/>
            <a:ext cx="3397250" cy="254793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71080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67075" y="509588"/>
            <a:ext cx="3397250" cy="254793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67075" y="509588"/>
            <a:ext cx="3397250" cy="254793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67075" y="509588"/>
            <a:ext cx="3397250" cy="254793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1C7A5-CCDB-4B8B-96E2-0BC75366CF8E}" type="datetime1">
              <a:rPr lang="ko-KR" altLang="en-US" smtClean="0"/>
              <a:t>2017-10-23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984563" y="6461131"/>
            <a:ext cx="2133600" cy="365125"/>
          </a:xfrm>
        </p:spPr>
        <p:txBody>
          <a:bodyPr/>
          <a:lstStyle/>
          <a:p>
            <a:fld id="{A6B50108-6314-4083-BC0F-BC6DB07FE4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36465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DC188-25CC-460E-BCE5-EFD4D5941076}" type="datetime1">
              <a:rPr lang="ko-KR" altLang="en-US" smtClean="0"/>
              <a:t>2017-10-23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86674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F48EE-63F6-402D-8F7D-966CFABBD3F3}" type="datetime1">
              <a:rPr lang="ko-KR" altLang="en-US" smtClean="0"/>
              <a:t>2017-10-23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08742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2A380D-D8B6-4262-8FFE-100913488A65}" type="datetime1">
              <a:rPr lang="ko-KR" altLang="en-US" smtClean="0"/>
              <a:t>2017-10-23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46267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6BE51-CA44-4423-8DB1-FF5BCB02CAA0}" type="datetime1">
              <a:rPr lang="ko-KR" altLang="en-US" smtClean="0"/>
              <a:t>2017-10-23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33999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2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2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31E08-1973-4F31-8314-D5169B7B2114}" type="datetime1">
              <a:rPr lang="ko-KR" altLang="en-US" smtClean="0"/>
              <a:t>2017-10-23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50694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39F3B-59F5-4438-983C-37E416C670C6}" type="datetime1">
              <a:rPr lang="ko-KR" altLang="en-US" smtClean="0"/>
              <a:t>2017-10-23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09338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A93BD-8DE0-4FB3-A176-8875DE1D2CCD}" type="datetime1">
              <a:rPr lang="ko-KR" altLang="en-US" smtClean="0"/>
              <a:t>2017-10-23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65890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38D32-03BC-4289-AFB0-8C906D7EF998}" type="datetime1">
              <a:rPr lang="ko-KR" altLang="en-US" smtClean="0"/>
              <a:t>2017-10-23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25443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1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959FE0-4E4A-44D7-B082-255A2FC6158C}" type="datetime1">
              <a:rPr lang="ko-KR" altLang="en-US" smtClean="0"/>
              <a:t>2017-10-23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61754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46F06-52B0-435F-80DC-FC1E7FBBF9AF}" type="datetime1">
              <a:rPr lang="ko-KR" altLang="en-US" smtClean="0"/>
              <a:t>2017-10-23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70899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083682-5545-4B66-A22D-D64D1F426463}" type="datetime1">
              <a:rPr lang="ko-KR" altLang="en-US" smtClean="0"/>
              <a:t>2017-10-23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B50108-6314-4083-BC0F-BC6DB07FE4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82343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slide" Target="slide35.xml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.png"/><Relationship Id="rId9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slide" Target="slide35.xml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.png"/><Relationship Id="rId9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27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microsoft.com/office/2007/relationships/media" Target="../media/media2.wmv"/><Relationship Id="rId7" Type="http://schemas.openxmlformats.org/officeDocument/2006/relationships/image" Target="../media/image1.png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6" Type="http://schemas.openxmlformats.org/officeDocument/2006/relationships/notesSlide" Target="../notesSlides/notesSlide16.xml"/><Relationship Id="rId5" Type="http://schemas.openxmlformats.org/officeDocument/2006/relationships/slideLayout" Target="../slideLayouts/slideLayout1.xml"/><Relationship Id="rId4" Type="http://schemas.openxmlformats.org/officeDocument/2006/relationships/video" Target="../media/media2.wmv"/><Relationship Id="rId9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" Target="slide30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jpeg"/><Relationship Id="rId5" Type="http://schemas.openxmlformats.org/officeDocument/2006/relationships/image" Target="../media/image32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" Target="slide16.xm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11" Type="http://schemas.openxmlformats.org/officeDocument/2006/relationships/image" Target="../media/image41.png"/><Relationship Id="rId5" Type="http://schemas.openxmlformats.org/officeDocument/2006/relationships/image" Target="../media/image23.png"/><Relationship Id="rId10" Type="http://schemas.openxmlformats.org/officeDocument/2006/relationships/image" Target="../media/image40.png"/><Relationship Id="rId4" Type="http://schemas.openxmlformats.org/officeDocument/2006/relationships/image" Target="../media/image22.png"/><Relationship Id="rId9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microsoft.com/office/2007/relationships/media" Target="../media/media3.wmv"/><Relationship Id="rId7" Type="http://schemas.openxmlformats.org/officeDocument/2006/relationships/image" Target="../media/image1.png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6" Type="http://schemas.openxmlformats.org/officeDocument/2006/relationships/notesSlide" Target="../notesSlides/notesSlide26.xml"/><Relationship Id="rId5" Type="http://schemas.openxmlformats.org/officeDocument/2006/relationships/slideLayout" Target="../slideLayouts/slideLayout1.xml"/><Relationship Id="rId4" Type="http://schemas.openxmlformats.org/officeDocument/2006/relationships/video" Target="../media/media3.wmv"/><Relationship Id="rId9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" Target="slide19.xm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.jpeg"/><Relationship Id="rId4" Type="http://schemas.openxmlformats.org/officeDocument/2006/relationships/image" Target="../media/image1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46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48.jpeg"/><Relationship Id="rId4" Type="http://schemas.openxmlformats.org/officeDocument/2006/relationships/image" Target="../media/image47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JONGGON/DeepHumanPrediction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4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" Target="slide14.xml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1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3"/>
          <p:cNvSpPr txBox="1">
            <a:spLocks/>
          </p:cNvSpPr>
          <p:nvPr/>
        </p:nvSpPr>
        <p:spPr>
          <a:xfrm>
            <a:off x="-98877" y="2924944"/>
            <a:ext cx="9423405" cy="614139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91278" tIns="45555" rIns="91278" bIns="45555" rtlCol="0" anchor="t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600" b="1" dirty="0" smtClean="0"/>
              <a:t>Recurrent </a:t>
            </a:r>
            <a:r>
              <a:rPr lang="en-US" altLang="ko-KR" sz="3600" b="1" dirty="0"/>
              <a:t>neural network-based m</a:t>
            </a:r>
            <a:r>
              <a:rPr lang="en-US" altLang="ko-KR" sz="3600" b="1" dirty="0" smtClean="0"/>
              <a:t>otion </a:t>
            </a:r>
            <a:r>
              <a:rPr lang="en-US" altLang="ko-KR" sz="3600" b="1" dirty="0"/>
              <a:t>prediction method</a:t>
            </a:r>
          </a:p>
        </p:txBody>
      </p:sp>
      <p:sp>
        <p:nvSpPr>
          <p:cNvPr id="6" name="직사각형 8"/>
          <p:cNvSpPr txBox="1"/>
          <p:nvPr/>
        </p:nvSpPr>
        <p:spPr>
          <a:xfrm>
            <a:off x="4644008" y="4941169"/>
            <a:ext cx="4273720" cy="1224135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91278" tIns="45555" rIns="91278" bIns="45555" anchor="t">
            <a:noAutofit/>
          </a:bodyPr>
          <a:lstStyle/>
          <a:p>
            <a:pPr algn="r" defTabSz="90011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defRPr lang="ko-KR" altLang="en-US"/>
            </a:pPr>
            <a:r>
              <a:rPr lang="en-US" altLang="ko-KR" sz="1600" b="1" spc="5" dirty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2017.10.12</a:t>
            </a:r>
          </a:p>
          <a:p>
            <a:pPr algn="r" defTabSz="90011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defRPr lang="ko-KR" altLang="en-US"/>
            </a:pPr>
            <a:r>
              <a:rPr lang="en-US" altLang="ko-KR" sz="1600" b="1" spc="5" dirty="0" smtClean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Advisor</a:t>
            </a:r>
            <a:r>
              <a:rPr lang="ko-KR" altLang="en-US" sz="1600" b="1" spc="5" dirty="0" smtClean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 </a:t>
            </a:r>
            <a:r>
              <a:rPr lang="en-US" altLang="ko-KR" sz="1600" b="1" spc="5" dirty="0" smtClean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: </a:t>
            </a:r>
            <a:r>
              <a:rPr lang="en-US" altLang="ko-KR" sz="1600" b="1" spc="5" dirty="0" smtClean="0">
                <a:solidFill>
                  <a:srgbClr val="808080"/>
                </a:solidFill>
                <a:latin typeface="맑은 고딕"/>
                <a:ea typeface="맑은 고딕"/>
                <a:sym typeface="Wingdings"/>
              </a:rPr>
              <a:t>Professor Park Kwang Hyun</a:t>
            </a:r>
            <a:endParaRPr lang="en-US" altLang="ko-KR" sz="1600" b="1" spc="5" dirty="0" smtClean="0">
              <a:solidFill>
                <a:srgbClr val="808080">
                  <a:alpha val="100000"/>
                </a:srgbClr>
              </a:solidFill>
              <a:latin typeface="맑은 고딕"/>
              <a:ea typeface="맑은 고딕"/>
              <a:sym typeface="Wingdings"/>
            </a:endParaRPr>
          </a:p>
          <a:p>
            <a:pPr algn="r" defTabSz="90011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defRPr lang="ko-KR" altLang="en-US"/>
            </a:pPr>
            <a:r>
              <a:rPr lang="en-US" altLang="ko-KR" sz="1600" b="1" spc="5" dirty="0" smtClean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Presenter</a:t>
            </a:r>
            <a:r>
              <a:rPr lang="ko-KR" altLang="en-US" sz="1600" b="1" spc="5" dirty="0" smtClean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  </a:t>
            </a:r>
            <a:r>
              <a:rPr lang="en-US" altLang="ko-KR" sz="1600" b="1" spc="5" dirty="0" smtClean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: Kim Jong </a:t>
            </a:r>
            <a:r>
              <a:rPr lang="en-US" altLang="ko-KR" sz="1600" b="1" spc="5" dirty="0" err="1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G</a:t>
            </a:r>
            <a:r>
              <a:rPr lang="en-US" altLang="ko-KR" sz="1600" b="1" spc="5" dirty="0" err="1" smtClean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on</a:t>
            </a:r>
            <a:r>
              <a:rPr lang="en-US" altLang="ko-KR" sz="1600" b="1" spc="5" dirty="0" smtClean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 </a:t>
            </a:r>
            <a:endParaRPr lang="ko-KR" altLang="en-US" sz="1600" b="1" spc="5" dirty="0">
              <a:solidFill>
                <a:srgbClr val="808080">
                  <a:alpha val="100000"/>
                </a:srgbClr>
              </a:solidFill>
              <a:latin typeface="맑은 고딕"/>
              <a:ea typeface="맑은 고딕"/>
              <a:sym typeface="Wingdings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2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</p:spTree>
    <p:extLst>
      <p:ext uri="{BB962C8B-B14F-4D97-AF65-F5344CB8AC3E}">
        <p14:creationId xmlns:p14="http://schemas.microsoft.com/office/powerpoint/2010/main" val="4178855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err="1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BackGround</a:t>
              </a: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– RNN Encoder-Decoder Network  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10</a:t>
            </a:fld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pic>
        <p:nvPicPr>
          <p:cNvPr id="6146" name="Picture 2" descr="C:\Users\medic\Desktop\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4326" y="1672234"/>
            <a:ext cx="4178843" cy="5061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medic\Desktop\1212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2099" y="1052736"/>
            <a:ext cx="6212321" cy="735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5947996" y="2204864"/>
                <a:ext cx="1361976" cy="3710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𝑌</m:t>
                        </m:r>
                      </m:e>
                      <m:sub>
                        <m:sSup>
                          <m:sSupPr>
                            <m:ctrlPr>
                              <a:rPr lang="en-US" altLang="ko-KR" b="0" i="1" smtClean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ko-KR" b="0" i="1" smtClean="0">
                                <a:latin typeface="Cambria Math"/>
                              </a:rPr>
                              <m:t>𝑇</m:t>
                            </m:r>
                          </m:e>
                          <m:sup>
                            <m:r>
                              <a:rPr lang="en-US" altLang="ko-KR" b="0" i="1" smtClean="0">
                                <a:latin typeface="Cambria Math"/>
                              </a:rPr>
                              <m:t>′</m:t>
                            </m:r>
                          </m:sup>
                        </m:sSup>
                      </m:sub>
                    </m:sSub>
                  </m:oMath>
                </a14:m>
                <a:r>
                  <a:rPr lang="ko-KR" altLang="en-US" dirty="0" smtClean="0"/>
                  <a:t> </a:t>
                </a:r>
                <a:r>
                  <a:rPr lang="en-US" altLang="ko-KR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ko-KR" altLang="en-US" dirty="0" smtClean="0"/>
                  <a:t> </a:t>
                </a:r>
                <a:r>
                  <a:rPr lang="en-US" altLang="ko-KR" dirty="0" smtClean="0"/>
                  <a:t>,</a:t>
                </a:r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7996" y="2204864"/>
                <a:ext cx="1361976" cy="371064"/>
              </a:xfrm>
              <a:prstGeom prst="rect">
                <a:avLst/>
              </a:prstGeom>
              <a:blipFill rotWithShape="1">
                <a:blip r:embed="rId6"/>
                <a:stretch>
                  <a:fillRect t="-9836" b="-2295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5947996" y="5600264"/>
                <a:ext cx="13674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ko-KR" altLang="en-US" dirty="0" smtClean="0"/>
                  <a:t> </a:t>
                </a:r>
                <a:r>
                  <a:rPr lang="en-US" altLang="ko-KR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ko-KR" altLang="en-US" dirty="0" smtClean="0"/>
                  <a:t> </a:t>
                </a:r>
                <a:r>
                  <a:rPr lang="en-US" altLang="ko-KR" dirty="0" smtClean="0"/>
                  <a:t>,</a:t>
                </a:r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𝑇</m:t>
                        </m:r>
                      </m:sub>
                    </m:sSub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7996" y="5600264"/>
                <a:ext cx="1367490" cy="369332"/>
              </a:xfrm>
              <a:prstGeom prst="rect">
                <a:avLst/>
              </a:prstGeom>
              <a:blipFill rotWithShape="1">
                <a:blip r:embed="rId7"/>
                <a:stretch>
                  <a:fillRect t="-833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직선 연결선 6"/>
          <p:cNvCxnSpPr>
            <a:stCxn id="4" idx="2"/>
            <a:endCxn id="14" idx="0"/>
          </p:cNvCxnSpPr>
          <p:nvPr/>
        </p:nvCxnSpPr>
        <p:spPr>
          <a:xfrm>
            <a:off x="6628984" y="2575928"/>
            <a:ext cx="2757" cy="30243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 rot="5400000">
            <a:off x="5917955" y="3908948"/>
            <a:ext cx="1824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Sequence Data</a:t>
            </a:r>
            <a:endParaRPr lang="ko-KR" altLang="en-US" b="1" dirty="0"/>
          </a:p>
        </p:txBody>
      </p:sp>
      <p:sp>
        <p:nvSpPr>
          <p:cNvPr id="9" name="TextBox 8"/>
          <p:cNvSpPr txBox="1"/>
          <p:nvPr/>
        </p:nvSpPr>
        <p:spPr>
          <a:xfrm>
            <a:off x="5096515" y="3934555"/>
            <a:ext cx="1351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 : Context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3440331" y="6364339"/>
            <a:ext cx="44440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/>
              <a:t>Usually </a:t>
            </a:r>
            <a:r>
              <a:rPr lang="en-US" altLang="ko-KR" b="1" dirty="0" smtClean="0"/>
              <a:t>Used </a:t>
            </a:r>
            <a:r>
              <a:rPr lang="en-US" altLang="ko-KR" b="1" dirty="0"/>
              <a:t>for </a:t>
            </a:r>
            <a:r>
              <a:rPr lang="en-US" altLang="ko-KR" b="1" dirty="0" smtClean="0"/>
              <a:t>Language Translation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712582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marL="0" lvl="1" indent="0" eaLnBrk="1" hangingPunct="1">
                <a:lnSpc>
                  <a:spcPct val="100000"/>
                </a:lnSpc>
                <a:buClr>
                  <a:schemeClr val="tx1"/>
                </a:buClr>
                <a:buNone/>
                <a:defRPr lang="ko-KR" altLang="en-US"/>
              </a:pPr>
              <a:r>
                <a:rPr lang="en-US" altLang="ko-KR" sz="2400" b="1" dirty="0" err="1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BackGround</a:t>
              </a: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– Sequence to Sequence </a:t>
              </a:r>
              <a:endParaRPr lang="en-US" altLang="ko-KR" sz="1400" b="1" dirty="0">
                <a:solidFill>
                  <a:srgbClr val="556F75"/>
                </a:solidFill>
              </a:endParaRPr>
            </a:p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 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2966587" y="6165304"/>
            <a:ext cx="33320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/>
              <a:t>&lt;Seq2Seq Training </a:t>
            </a:r>
            <a:r>
              <a:rPr lang="en-US" altLang="ko-KR" b="1" dirty="0" smtClean="0"/>
              <a:t>Process</a:t>
            </a:r>
            <a:r>
              <a:rPr lang="en-US" altLang="ko-KR" b="1" dirty="0"/>
              <a:t>&gt;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4" name="직사각형 3"/>
          <p:cNvSpPr/>
          <p:nvPr/>
        </p:nvSpPr>
        <p:spPr>
          <a:xfrm>
            <a:off x="467637" y="2967335"/>
            <a:ext cx="973813" cy="9344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374144" y="2967335"/>
            <a:ext cx="973813" cy="9344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8" name="직선 화살표 연결선 7"/>
          <p:cNvCxnSpPr/>
          <p:nvPr/>
        </p:nvCxnSpPr>
        <p:spPr>
          <a:xfrm flipV="1">
            <a:off x="3491973" y="3434568"/>
            <a:ext cx="576064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/>
          <p:nvPr/>
        </p:nvCxnSpPr>
        <p:spPr>
          <a:xfrm flipV="1">
            <a:off x="1619765" y="3434567"/>
            <a:ext cx="576064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4212054" y="2333197"/>
            <a:ext cx="648071" cy="22043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C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O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N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T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E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X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T</a:t>
            </a:r>
            <a:endParaRPr lang="en-US" altLang="ko-KR" b="1" dirty="0" smtClean="0">
              <a:solidFill>
                <a:schemeClr val="tx1"/>
              </a:solidFill>
            </a:endParaRPr>
          </a:p>
        </p:txBody>
      </p:sp>
      <p:cxnSp>
        <p:nvCxnSpPr>
          <p:cNvPr id="18" name="직선 화살표 연결선 17"/>
          <p:cNvCxnSpPr/>
          <p:nvPr/>
        </p:nvCxnSpPr>
        <p:spPr>
          <a:xfrm flipV="1">
            <a:off x="5076149" y="3435388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5896004" y="2967335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7740445" y="2967332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21" name="직선 화살표 연결선 20"/>
          <p:cNvCxnSpPr/>
          <p:nvPr/>
        </p:nvCxnSpPr>
        <p:spPr>
          <a:xfrm flipV="1">
            <a:off x="7004837" y="3435387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361421" y="4858838"/>
            <a:ext cx="1186243" cy="393459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Good</a:t>
            </a:r>
            <a:endParaRPr lang="ko-KR" altLang="en-US" b="1" dirty="0"/>
          </a:p>
        </p:txBody>
      </p:sp>
      <p:cxnSp>
        <p:nvCxnSpPr>
          <p:cNvPr id="24" name="직선 화살표 연결선 23"/>
          <p:cNvCxnSpPr/>
          <p:nvPr/>
        </p:nvCxnSpPr>
        <p:spPr>
          <a:xfrm flipV="1">
            <a:off x="954543" y="4061389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2221741" y="4858838"/>
            <a:ext cx="1304867" cy="393459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m</a:t>
            </a:r>
            <a:r>
              <a:rPr lang="en-US" altLang="ko-KR" b="1" dirty="0" smtClean="0"/>
              <a:t>orning</a:t>
            </a:r>
            <a:endParaRPr lang="ko-KR" altLang="en-US" b="1" dirty="0"/>
          </a:p>
        </p:txBody>
      </p:sp>
      <p:cxnSp>
        <p:nvCxnSpPr>
          <p:cNvPr id="26" name="직선 화살표 연결선 25"/>
          <p:cNvCxnSpPr/>
          <p:nvPr/>
        </p:nvCxnSpPr>
        <p:spPr>
          <a:xfrm flipV="1">
            <a:off x="2874175" y="4061389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 rot="16200000" flipV="1">
            <a:off x="6110447" y="2561471"/>
            <a:ext cx="523695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/>
          <p:nvPr/>
        </p:nvCxnSpPr>
        <p:spPr>
          <a:xfrm rot="16200000" flipV="1">
            <a:off x="7961446" y="2595332"/>
            <a:ext cx="523695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5779172" y="1709780"/>
            <a:ext cx="1186243" cy="393459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/>
              <a:t>좋은</a:t>
            </a:r>
            <a:endParaRPr lang="ko-KR" altLang="en-US" b="1" dirty="0"/>
          </a:p>
        </p:txBody>
      </p:sp>
      <p:sp>
        <p:nvSpPr>
          <p:cNvPr id="30" name="직사각형 29"/>
          <p:cNvSpPr/>
          <p:nvPr/>
        </p:nvSpPr>
        <p:spPr>
          <a:xfrm>
            <a:off x="7634229" y="1709779"/>
            <a:ext cx="1186243" cy="393459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/>
              <a:t>아</a:t>
            </a:r>
            <a:r>
              <a:rPr lang="ko-KR" altLang="en-US" b="1" dirty="0"/>
              <a:t>침</a:t>
            </a:r>
          </a:p>
        </p:txBody>
      </p:sp>
      <p:cxnSp>
        <p:nvCxnSpPr>
          <p:cNvPr id="31" name="직선 화살표 연결선 30"/>
          <p:cNvCxnSpPr/>
          <p:nvPr/>
        </p:nvCxnSpPr>
        <p:spPr>
          <a:xfrm rot="16200000" flipV="1">
            <a:off x="6038438" y="4327810"/>
            <a:ext cx="523695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/>
          <p:nvPr/>
        </p:nvCxnSpPr>
        <p:spPr>
          <a:xfrm rot="16200000" flipV="1">
            <a:off x="7889437" y="4361671"/>
            <a:ext cx="523695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/>
          <p:cNvSpPr/>
          <p:nvPr/>
        </p:nvSpPr>
        <p:spPr>
          <a:xfrm>
            <a:off x="5779172" y="4851864"/>
            <a:ext cx="1186243" cy="393459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&lt;</a:t>
            </a:r>
            <a:r>
              <a:rPr lang="en-US" altLang="ko-KR" dirty="0"/>
              <a:t>s</a:t>
            </a:r>
            <a:r>
              <a:rPr lang="en-US" altLang="ko-KR" dirty="0" smtClean="0"/>
              <a:t>tart&gt;</a:t>
            </a:r>
            <a:endParaRPr lang="ko-KR" altLang="en-US" dirty="0"/>
          </a:p>
        </p:txBody>
      </p:sp>
      <p:sp>
        <p:nvSpPr>
          <p:cNvPr id="34" name="직사각형 33"/>
          <p:cNvSpPr/>
          <p:nvPr/>
        </p:nvSpPr>
        <p:spPr>
          <a:xfrm>
            <a:off x="7634229" y="4851863"/>
            <a:ext cx="1186243" cy="393459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좋은</a:t>
            </a:r>
            <a:endParaRPr lang="ko-KR" alt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1223956" y="5487615"/>
            <a:ext cx="1367682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e</a:t>
            </a:r>
            <a:r>
              <a:rPr lang="en-US" altLang="ko-KR" sz="2400" b="1" dirty="0" smtClean="0"/>
              <a:t>ncoder</a:t>
            </a:r>
            <a:endParaRPr lang="ko-KR" altLang="en-US" sz="2400" b="1" dirty="0"/>
          </a:p>
        </p:txBody>
      </p:sp>
      <p:sp>
        <p:nvSpPr>
          <p:cNvPr id="36" name="TextBox 35"/>
          <p:cNvSpPr txBox="1"/>
          <p:nvPr/>
        </p:nvSpPr>
        <p:spPr>
          <a:xfrm>
            <a:off x="6606623" y="5487615"/>
            <a:ext cx="1372492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2400" b="1" dirty="0" smtClean="0"/>
              <a:t>decoder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663249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marL="0" lvl="1" indent="0" eaLnBrk="1" hangingPunct="1">
                <a:lnSpc>
                  <a:spcPct val="100000"/>
                </a:lnSpc>
                <a:buClr>
                  <a:schemeClr val="tx1"/>
                </a:buClr>
                <a:buNone/>
                <a:defRPr lang="ko-KR" altLang="en-US"/>
              </a:pPr>
              <a:r>
                <a:rPr lang="en-US" altLang="ko-KR" sz="2400" b="1" dirty="0" err="1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BackGround</a:t>
              </a: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– Sequence to Sequence </a:t>
              </a:r>
              <a:endParaRPr lang="en-US" altLang="ko-KR" sz="1400" b="1" dirty="0">
                <a:solidFill>
                  <a:srgbClr val="556F75"/>
                </a:solidFill>
              </a:endParaRPr>
            </a:p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 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2987099" y="6165304"/>
            <a:ext cx="28794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/>
              <a:t>&lt;Seq2Seq </a:t>
            </a:r>
            <a:r>
              <a:rPr lang="en-US" altLang="ko-KR" b="1" dirty="0" smtClean="0"/>
              <a:t>Test </a:t>
            </a:r>
            <a:r>
              <a:rPr lang="en-US" altLang="ko-KR" b="1" dirty="0"/>
              <a:t>P</a:t>
            </a:r>
            <a:r>
              <a:rPr lang="en-US" altLang="ko-KR" b="1" dirty="0" smtClean="0"/>
              <a:t>rocess</a:t>
            </a:r>
            <a:r>
              <a:rPr lang="en-US" altLang="ko-KR" b="1" dirty="0"/>
              <a:t>&gt;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4" name="직사각형 3"/>
          <p:cNvSpPr/>
          <p:nvPr/>
        </p:nvSpPr>
        <p:spPr>
          <a:xfrm>
            <a:off x="467637" y="2967335"/>
            <a:ext cx="973813" cy="9344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374144" y="2967335"/>
            <a:ext cx="973813" cy="9344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8" name="직선 화살표 연결선 7"/>
          <p:cNvCxnSpPr/>
          <p:nvPr/>
        </p:nvCxnSpPr>
        <p:spPr>
          <a:xfrm flipV="1">
            <a:off x="3491973" y="3434568"/>
            <a:ext cx="576064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/>
          <p:nvPr/>
        </p:nvCxnSpPr>
        <p:spPr>
          <a:xfrm flipV="1">
            <a:off x="1619765" y="3434567"/>
            <a:ext cx="576064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4212054" y="2333197"/>
            <a:ext cx="648071" cy="22043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C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O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N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T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E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X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T</a:t>
            </a:r>
            <a:endParaRPr lang="en-US" altLang="ko-KR" b="1" dirty="0" smtClean="0">
              <a:solidFill>
                <a:schemeClr val="tx1"/>
              </a:solidFill>
            </a:endParaRPr>
          </a:p>
        </p:txBody>
      </p:sp>
      <p:cxnSp>
        <p:nvCxnSpPr>
          <p:cNvPr id="18" name="직선 화살표 연결선 17"/>
          <p:cNvCxnSpPr/>
          <p:nvPr/>
        </p:nvCxnSpPr>
        <p:spPr>
          <a:xfrm flipV="1">
            <a:off x="5076149" y="3435388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5896004" y="2967335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7740445" y="2967332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21" name="직선 화살표 연결선 20"/>
          <p:cNvCxnSpPr/>
          <p:nvPr/>
        </p:nvCxnSpPr>
        <p:spPr>
          <a:xfrm flipV="1">
            <a:off x="7004837" y="3435387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361421" y="4858838"/>
            <a:ext cx="1186243" cy="393459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Good</a:t>
            </a:r>
            <a:endParaRPr lang="ko-KR" altLang="en-US" b="1" dirty="0"/>
          </a:p>
        </p:txBody>
      </p:sp>
      <p:cxnSp>
        <p:nvCxnSpPr>
          <p:cNvPr id="24" name="직선 화살표 연결선 23"/>
          <p:cNvCxnSpPr/>
          <p:nvPr/>
        </p:nvCxnSpPr>
        <p:spPr>
          <a:xfrm flipV="1">
            <a:off x="954543" y="4061389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2221741" y="4858838"/>
            <a:ext cx="1304867" cy="393459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m</a:t>
            </a:r>
            <a:r>
              <a:rPr lang="en-US" altLang="ko-KR" b="1" dirty="0" smtClean="0"/>
              <a:t>orning</a:t>
            </a:r>
            <a:endParaRPr lang="ko-KR" altLang="en-US" b="1" dirty="0"/>
          </a:p>
        </p:txBody>
      </p:sp>
      <p:cxnSp>
        <p:nvCxnSpPr>
          <p:cNvPr id="26" name="직선 화살표 연결선 25"/>
          <p:cNvCxnSpPr/>
          <p:nvPr/>
        </p:nvCxnSpPr>
        <p:spPr>
          <a:xfrm flipV="1">
            <a:off x="2874175" y="4061389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 rot="16200000" flipV="1">
            <a:off x="6110447" y="2561471"/>
            <a:ext cx="523695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/>
          <p:nvPr/>
        </p:nvCxnSpPr>
        <p:spPr>
          <a:xfrm rot="16200000" flipV="1">
            <a:off x="7961446" y="2595332"/>
            <a:ext cx="523695" cy="1"/>
          </a:xfrm>
          <a:prstGeom prst="straightConnector1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5779172" y="1709780"/>
            <a:ext cx="1186243" cy="393459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/>
              <a:t>좋은</a:t>
            </a:r>
            <a:endParaRPr lang="ko-KR" altLang="en-US" b="1" dirty="0"/>
          </a:p>
        </p:txBody>
      </p:sp>
      <p:sp>
        <p:nvSpPr>
          <p:cNvPr id="30" name="직사각형 29"/>
          <p:cNvSpPr/>
          <p:nvPr/>
        </p:nvSpPr>
        <p:spPr>
          <a:xfrm>
            <a:off x="7634229" y="1709779"/>
            <a:ext cx="1186243" cy="393459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/>
              <a:t>아</a:t>
            </a:r>
            <a:r>
              <a:rPr lang="ko-KR" altLang="en-US" b="1" dirty="0"/>
              <a:t>침</a:t>
            </a:r>
          </a:p>
        </p:txBody>
      </p:sp>
      <p:cxnSp>
        <p:nvCxnSpPr>
          <p:cNvPr id="31" name="직선 화살표 연결선 30"/>
          <p:cNvCxnSpPr/>
          <p:nvPr/>
        </p:nvCxnSpPr>
        <p:spPr>
          <a:xfrm rot="16200000" flipV="1">
            <a:off x="6038438" y="4327810"/>
            <a:ext cx="523695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/>
          <p:cNvSpPr/>
          <p:nvPr/>
        </p:nvSpPr>
        <p:spPr>
          <a:xfrm>
            <a:off x="5779172" y="4851864"/>
            <a:ext cx="1186243" cy="393459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&lt;</a:t>
            </a:r>
            <a:r>
              <a:rPr lang="en-US" altLang="ko-KR" dirty="0"/>
              <a:t>s</a:t>
            </a:r>
            <a:r>
              <a:rPr lang="en-US" altLang="ko-KR" dirty="0" smtClean="0"/>
              <a:t>tart&gt;</a:t>
            </a:r>
            <a:endParaRPr lang="ko-KR" alt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1223956" y="5487615"/>
            <a:ext cx="1367682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e</a:t>
            </a:r>
            <a:r>
              <a:rPr lang="en-US" altLang="ko-KR" sz="2400" b="1" dirty="0" smtClean="0"/>
              <a:t>ncoder</a:t>
            </a:r>
            <a:endParaRPr lang="ko-KR" altLang="en-US" sz="2400" b="1" dirty="0"/>
          </a:p>
        </p:txBody>
      </p:sp>
      <p:sp>
        <p:nvSpPr>
          <p:cNvPr id="36" name="TextBox 35"/>
          <p:cNvSpPr txBox="1"/>
          <p:nvPr/>
        </p:nvSpPr>
        <p:spPr>
          <a:xfrm>
            <a:off x="6606623" y="5487615"/>
            <a:ext cx="1372492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2400" b="1" dirty="0" smtClean="0"/>
              <a:t>decoder</a:t>
            </a:r>
            <a:endParaRPr lang="ko-KR" altLang="en-US" sz="2400" b="1" dirty="0"/>
          </a:p>
        </p:txBody>
      </p:sp>
      <p:cxnSp>
        <p:nvCxnSpPr>
          <p:cNvPr id="38" name="꺾인 연결선 37"/>
          <p:cNvCxnSpPr>
            <a:stCxn id="29" idx="3"/>
            <a:endCxn id="20" idx="2"/>
          </p:cNvCxnSpPr>
          <p:nvPr/>
        </p:nvCxnSpPr>
        <p:spPr>
          <a:xfrm>
            <a:off x="6965415" y="1906510"/>
            <a:ext cx="1261937" cy="1995289"/>
          </a:xfrm>
          <a:prstGeom prst="bentConnector4">
            <a:avLst>
              <a:gd name="adj1" fmla="val 30708"/>
              <a:gd name="adj2" fmla="val 159730"/>
            </a:avLst>
          </a:prstGeom>
          <a:ln>
            <a:solidFill>
              <a:schemeClr val="accent3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8805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13</a:t>
            </a:fld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5" name="TextBox 4"/>
          <p:cNvSpPr txBox="1"/>
          <p:nvPr/>
        </p:nvSpPr>
        <p:spPr>
          <a:xfrm>
            <a:off x="95226" y="946463"/>
            <a:ext cx="8643713" cy="255454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8000" b="1" dirty="0" smtClean="0">
                <a:solidFill>
                  <a:schemeClr val="accent1"/>
                </a:solidFill>
              </a:rPr>
              <a:t>Application to </a:t>
            </a:r>
          </a:p>
          <a:p>
            <a:r>
              <a:rPr lang="en-US" altLang="ko-KR" sz="8000" b="1" dirty="0" smtClean="0">
                <a:solidFill>
                  <a:schemeClr val="accent1"/>
                </a:solidFill>
              </a:rPr>
              <a:t>existing </a:t>
            </a:r>
            <a:r>
              <a:rPr lang="en-US" altLang="ko-KR" sz="8000" b="1" dirty="0">
                <a:solidFill>
                  <a:schemeClr val="accent1"/>
                </a:solidFill>
              </a:rPr>
              <a:t>methods</a:t>
            </a:r>
            <a:endParaRPr lang="ko-KR" altLang="en-US" sz="80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0746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marL="0" lvl="1" indent="0" eaLnBrk="1" hangingPunct="1">
                <a:lnSpc>
                  <a:spcPct val="100000"/>
                </a:lnSpc>
                <a:buClr>
                  <a:schemeClr val="tx1"/>
                </a:buClr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Let’s apply it to motion</a:t>
              </a:r>
              <a:endParaRPr lang="en-US" altLang="ko-KR" sz="1400" b="1" dirty="0" smtClean="0">
                <a:solidFill>
                  <a:srgbClr val="556F75"/>
                </a:solidFill>
              </a:endParaRPr>
            </a:p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 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pic>
        <p:nvPicPr>
          <p:cNvPr id="9" name="그림 8">
            <a:hlinkClick r:id="rId3" action="ppaction://hlinksldjump"/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4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solidFill>
              <a:schemeClr val="bg2">
                <a:lumMod val="90000"/>
              </a:schemeClr>
            </a:solidFill>
            <a:prstDash val="solid"/>
            <a:round/>
          </a:ln>
        </p:spPr>
      </p:pic>
      <p:sp>
        <p:nvSpPr>
          <p:cNvPr id="4" name="직사각형 3"/>
          <p:cNvSpPr/>
          <p:nvPr/>
        </p:nvSpPr>
        <p:spPr>
          <a:xfrm>
            <a:off x="314615" y="3110860"/>
            <a:ext cx="973813" cy="9344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221122" y="3110860"/>
            <a:ext cx="973813" cy="9344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8" name="직선 화살표 연결선 7"/>
          <p:cNvCxnSpPr/>
          <p:nvPr/>
        </p:nvCxnSpPr>
        <p:spPr>
          <a:xfrm flipV="1">
            <a:off x="3338951" y="3578093"/>
            <a:ext cx="576064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/>
          <p:nvPr/>
        </p:nvCxnSpPr>
        <p:spPr>
          <a:xfrm flipV="1">
            <a:off x="1466743" y="3578092"/>
            <a:ext cx="576064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4274310" y="2476722"/>
            <a:ext cx="648071" cy="22043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C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O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N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T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E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X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T</a:t>
            </a:r>
            <a:endParaRPr lang="en-US" altLang="ko-KR" b="1" dirty="0" smtClean="0">
              <a:solidFill>
                <a:schemeClr val="tx1"/>
              </a:solidFill>
            </a:endParaRPr>
          </a:p>
        </p:txBody>
      </p:sp>
      <p:cxnSp>
        <p:nvCxnSpPr>
          <p:cNvPr id="18" name="직선 화살표 연결선 17"/>
          <p:cNvCxnSpPr/>
          <p:nvPr/>
        </p:nvCxnSpPr>
        <p:spPr>
          <a:xfrm flipV="1">
            <a:off x="5172704" y="3578913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5992559" y="3110860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7837000" y="3110857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21" name="직선 화살표 연결선 20"/>
          <p:cNvCxnSpPr/>
          <p:nvPr/>
        </p:nvCxnSpPr>
        <p:spPr>
          <a:xfrm flipV="1">
            <a:off x="7101392" y="3578912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/>
          <p:nvPr/>
        </p:nvCxnSpPr>
        <p:spPr>
          <a:xfrm flipV="1">
            <a:off x="801521" y="4204914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/>
          <p:nvPr/>
        </p:nvCxnSpPr>
        <p:spPr>
          <a:xfrm flipV="1">
            <a:off x="2721153" y="4204914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 rot="16200000" flipV="1">
            <a:off x="6377074" y="2470363"/>
            <a:ext cx="183551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6" name="Picture 8" descr="C:\Users\medic\Desktop\11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199" y="4802301"/>
            <a:ext cx="723077" cy="1232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7" name="Picture 9" descr="C:\Users\medic\Desktop\22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256" y="4799469"/>
            <a:ext cx="553415" cy="1199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9" name="Picture 11" descr="C:\Users\medic\Desktop\444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8725" y="4869159"/>
            <a:ext cx="622086" cy="1231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C:\Users\medic\Desktop\555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6164" y="968536"/>
            <a:ext cx="662484" cy="1421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11" descr="C:\Users\medic\Desktop\444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354" y="994568"/>
            <a:ext cx="622086" cy="1365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직사각형 46"/>
          <p:cNvSpPr/>
          <p:nvPr/>
        </p:nvSpPr>
        <p:spPr>
          <a:xfrm>
            <a:off x="5992558" y="2643813"/>
            <a:ext cx="973813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48" name="직사각형 47"/>
          <p:cNvSpPr/>
          <p:nvPr/>
        </p:nvSpPr>
        <p:spPr>
          <a:xfrm>
            <a:off x="7843394" y="2643813"/>
            <a:ext cx="977291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28926" y="6447612"/>
            <a:ext cx="77777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Noise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42125" y="6078280"/>
            <a:ext cx="35137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+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232593" y="6447612"/>
            <a:ext cx="77777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Noise</a:t>
            </a:r>
            <a:endParaRPr lang="ko-KR" alt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7944184" y="6456236"/>
            <a:ext cx="77777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Noise</a:t>
            </a:r>
            <a:endParaRPr lang="ko-KR" alt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6143984" y="6447612"/>
            <a:ext cx="77777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Noise</a:t>
            </a:r>
            <a:endParaRPr lang="ko-KR" altLang="en-US" dirty="0"/>
          </a:p>
        </p:txBody>
      </p:sp>
      <p:sp>
        <p:nvSpPr>
          <p:cNvPr id="42" name="직사각형 41"/>
          <p:cNvSpPr/>
          <p:nvPr/>
        </p:nvSpPr>
        <p:spPr>
          <a:xfrm>
            <a:off x="186737" y="1052736"/>
            <a:ext cx="2193882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Training Process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176760" y="1422068"/>
            <a:ext cx="2203859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LSTM/GRU = 1000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176759" y="1740462"/>
            <a:ext cx="2203859" cy="369332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Linear = </a:t>
            </a:r>
            <a:r>
              <a:rPr lang="en-US" altLang="ko-KR" b="1" dirty="0" smtClean="0">
                <a:solidFill>
                  <a:schemeClr val="bg1"/>
                </a:solidFill>
              </a:rPr>
              <a:t>72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201046" y="2204864"/>
            <a:ext cx="112883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30Frame</a:t>
            </a:r>
            <a:endParaRPr lang="ko-KR" altLang="en-US" b="1" dirty="0"/>
          </a:p>
        </p:txBody>
      </p:sp>
      <p:sp>
        <p:nvSpPr>
          <p:cNvPr id="49" name="TextBox 48"/>
          <p:cNvSpPr txBox="1"/>
          <p:nvPr/>
        </p:nvSpPr>
        <p:spPr>
          <a:xfrm>
            <a:off x="6848250" y="2175262"/>
            <a:ext cx="112883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60Frame</a:t>
            </a:r>
            <a:endParaRPr lang="ko-KR" altLang="en-US" b="1" dirty="0"/>
          </a:p>
        </p:txBody>
      </p:sp>
      <p:sp>
        <p:nvSpPr>
          <p:cNvPr id="50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6984563" y="6461131"/>
            <a:ext cx="2133600" cy="365125"/>
          </a:xfrm>
        </p:spPr>
        <p:txBody>
          <a:bodyPr/>
          <a:lstStyle/>
          <a:p>
            <a:fld id="{A6B50108-6314-4083-BC0F-BC6DB07FE431}" type="slidenum">
              <a:rPr lang="ko-KR" altLang="en-US" smtClean="0"/>
              <a:t>14</a:t>
            </a:fld>
            <a:endParaRPr lang="ko-KR" altLang="en-US"/>
          </a:p>
        </p:txBody>
      </p:sp>
      <p:cxnSp>
        <p:nvCxnSpPr>
          <p:cNvPr id="51" name="직선 화살표 연결선 50"/>
          <p:cNvCxnSpPr/>
          <p:nvPr/>
        </p:nvCxnSpPr>
        <p:spPr>
          <a:xfrm rot="16200000" flipV="1">
            <a:off x="8237992" y="2482420"/>
            <a:ext cx="183551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2445792" y="6078280"/>
            <a:ext cx="35137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+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6357183" y="6055905"/>
            <a:ext cx="35137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+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8157383" y="6086904"/>
            <a:ext cx="35137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+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pic>
        <p:nvPicPr>
          <p:cNvPr id="52" name="Picture 10" descr="C:\Users\medic\Desktop\333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4605" y="4869160"/>
            <a:ext cx="589771" cy="1116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4" name="직선 화살표 연결선 53"/>
          <p:cNvCxnSpPr/>
          <p:nvPr/>
        </p:nvCxnSpPr>
        <p:spPr>
          <a:xfrm flipV="1">
            <a:off x="6499490" y="4204316"/>
            <a:ext cx="0" cy="562130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/>
          <p:cNvCxnSpPr/>
          <p:nvPr/>
        </p:nvCxnSpPr>
        <p:spPr>
          <a:xfrm flipV="1">
            <a:off x="8336098" y="4204914"/>
            <a:ext cx="0" cy="562130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1199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marL="0" lvl="1" indent="0" eaLnBrk="1" hangingPunct="1">
                <a:lnSpc>
                  <a:spcPct val="100000"/>
                </a:lnSpc>
                <a:buClr>
                  <a:schemeClr val="tx1"/>
                </a:buClr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Let’s apply it to motion</a:t>
              </a:r>
              <a:endParaRPr lang="en-US" altLang="ko-KR" sz="1400" b="1" dirty="0" smtClean="0">
                <a:solidFill>
                  <a:srgbClr val="556F75"/>
                </a:solidFill>
              </a:endParaRPr>
            </a:p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 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15</a:t>
            </a:fld>
            <a:endParaRPr lang="ko-KR" altLang="en-US"/>
          </a:p>
        </p:txBody>
      </p:sp>
      <p:pic>
        <p:nvPicPr>
          <p:cNvPr id="9" name="그림 8">
            <a:hlinkClick r:id="rId3" action="ppaction://hlinksldjump"/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4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solidFill>
              <a:schemeClr val="bg2">
                <a:lumMod val="90000"/>
              </a:schemeClr>
            </a:solidFill>
            <a:prstDash val="solid"/>
            <a:round/>
          </a:ln>
        </p:spPr>
      </p:pic>
      <p:sp>
        <p:nvSpPr>
          <p:cNvPr id="69" name="직사각형 68"/>
          <p:cNvSpPr/>
          <p:nvPr/>
        </p:nvSpPr>
        <p:spPr>
          <a:xfrm>
            <a:off x="7848019" y="2696659"/>
            <a:ext cx="967615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72" name="직사각형 71"/>
          <p:cNvSpPr/>
          <p:nvPr/>
        </p:nvSpPr>
        <p:spPr>
          <a:xfrm>
            <a:off x="186737" y="1052736"/>
            <a:ext cx="2193882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Test Process</a:t>
            </a:r>
            <a:endParaRPr lang="ko-KR" altLang="en-US" dirty="0"/>
          </a:p>
        </p:txBody>
      </p:sp>
      <p:sp>
        <p:nvSpPr>
          <p:cNvPr id="73" name="TextBox 72"/>
          <p:cNvSpPr txBox="1"/>
          <p:nvPr/>
        </p:nvSpPr>
        <p:spPr>
          <a:xfrm>
            <a:off x="176760" y="1422068"/>
            <a:ext cx="2203859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LSTM/GRU = 1000</a:t>
            </a:r>
          </a:p>
        </p:txBody>
      </p:sp>
      <p:sp>
        <p:nvSpPr>
          <p:cNvPr id="74" name="직사각형 73"/>
          <p:cNvSpPr/>
          <p:nvPr/>
        </p:nvSpPr>
        <p:spPr>
          <a:xfrm>
            <a:off x="176759" y="1740462"/>
            <a:ext cx="2203859" cy="369332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Linear = </a:t>
            </a:r>
            <a:r>
              <a:rPr lang="en-US" altLang="ko-KR" b="1" dirty="0" smtClean="0">
                <a:solidFill>
                  <a:schemeClr val="bg1"/>
                </a:solidFill>
              </a:rPr>
              <a:t>72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cxnSp>
        <p:nvCxnSpPr>
          <p:cNvPr id="77" name="직선 화살표 연결선 76"/>
          <p:cNvCxnSpPr/>
          <p:nvPr/>
        </p:nvCxnSpPr>
        <p:spPr>
          <a:xfrm flipV="1">
            <a:off x="3338738" y="3578093"/>
            <a:ext cx="576064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/>
          <p:cNvCxnSpPr/>
          <p:nvPr/>
        </p:nvCxnSpPr>
        <p:spPr>
          <a:xfrm flipV="1">
            <a:off x="1466530" y="3578092"/>
            <a:ext cx="576064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/>
          <p:cNvSpPr/>
          <p:nvPr/>
        </p:nvSpPr>
        <p:spPr>
          <a:xfrm>
            <a:off x="4274097" y="2476722"/>
            <a:ext cx="648071" cy="22043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C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O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N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T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E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X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T</a:t>
            </a:r>
            <a:endParaRPr lang="en-US" altLang="ko-KR" b="1" dirty="0" smtClean="0">
              <a:solidFill>
                <a:schemeClr val="tx1"/>
              </a:solidFill>
            </a:endParaRPr>
          </a:p>
        </p:txBody>
      </p:sp>
      <p:cxnSp>
        <p:nvCxnSpPr>
          <p:cNvPr id="80" name="직선 화살표 연결선 79"/>
          <p:cNvCxnSpPr/>
          <p:nvPr/>
        </p:nvCxnSpPr>
        <p:spPr>
          <a:xfrm flipV="1">
            <a:off x="5172491" y="3578913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/>
          <p:cNvCxnSpPr/>
          <p:nvPr/>
        </p:nvCxnSpPr>
        <p:spPr>
          <a:xfrm flipV="1">
            <a:off x="7101179" y="3578912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/>
          <p:cNvCxnSpPr/>
          <p:nvPr/>
        </p:nvCxnSpPr>
        <p:spPr>
          <a:xfrm flipV="1">
            <a:off x="801308" y="4204914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/>
          <p:cNvCxnSpPr/>
          <p:nvPr/>
        </p:nvCxnSpPr>
        <p:spPr>
          <a:xfrm flipV="1">
            <a:off x="2720940" y="4204914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0" name="Picture 8" descr="C:\Users\medic\Desktop\11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986" y="4802301"/>
            <a:ext cx="723077" cy="1232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" name="Picture 9" descr="C:\Users\medic\Desktop\22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043" y="4799469"/>
            <a:ext cx="553415" cy="1199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0" name="TextBox 99"/>
          <p:cNvSpPr txBox="1"/>
          <p:nvPr/>
        </p:nvSpPr>
        <p:spPr>
          <a:xfrm>
            <a:off x="1200833" y="2204864"/>
            <a:ext cx="112883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30Frame</a:t>
            </a:r>
            <a:endParaRPr lang="ko-KR" altLang="en-US" b="1" dirty="0"/>
          </a:p>
        </p:txBody>
      </p:sp>
      <p:cxnSp>
        <p:nvCxnSpPr>
          <p:cNvPr id="44" name="직선 화살표 연결선 43"/>
          <p:cNvCxnSpPr/>
          <p:nvPr/>
        </p:nvCxnSpPr>
        <p:spPr>
          <a:xfrm rot="16200000" flipV="1">
            <a:off x="6377074" y="2470363"/>
            <a:ext cx="183551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12" descr="C:\Users\medic\Desktop\555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6164" y="968536"/>
            <a:ext cx="662484" cy="1421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11" descr="C:\Users\medic\Desktop\444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354" y="994568"/>
            <a:ext cx="622086" cy="1365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7" name="직선 화살표 연결선 46"/>
          <p:cNvCxnSpPr/>
          <p:nvPr/>
        </p:nvCxnSpPr>
        <p:spPr>
          <a:xfrm rot="16200000" flipV="1">
            <a:off x="8237992" y="2482420"/>
            <a:ext cx="183551" cy="1"/>
          </a:xfrm>
          <a:prstGeom prst="straightConnector1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/>
          <p:cNvSpPr/>
          <p:nvPr/>
        </p:nvSpPr>
        <p:spPr>
          <a:xfrm>
            <a:off x="314615" y="3110860"/>
            <a:ext cx="973813" cy="9344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2221122" y="3110860"/>
            <a:ext cx="973813" cy="9344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5992559" y="3110860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7837000" y="3110857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5992558" y="2643813"/>
            <a:ext cx="973813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60" name="직사각형 59"/>
          <p:cNvSpPr/>
          <p:nvPr/>
        </p:nvSpPr>
        <p:spPr>
          <a:xfrm>
            <a:off x="7843394" y="2643813"/>
            <a:ext cx="977291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cxnSp>
        <p:nvCxnSpPr>
          <p:cNvPr id="14" name="꺾인 연결선 13"/>
          <p:cNvCxnSpPr>
            <a:stCxn id="46" idx="3"/>
            <a:endCxn id="56" idx="2"/>
          </p:cNvCxnSpPr>
          <p:nvPr/>
        </p:nvCxnSpPr>
        <p:spPr>
          <a:xfrm>
            <a:off x="6816440" y="1677248"/>
            <a:ext cx="1507467" cy="2368076"/>
          </a:xfrm>
          <a:prstGeom prst="bentConnector4">
            <a:avLst>
              <a:gd name="adj1" fmla="val 37085"/>
              <a:gd name="adj2" fmla="val 157534"/>
            </a:avLst>
          </a:prstGeom>
          <a:ln>
            <a:solidFill>
              <a:schemeClr val="accent3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10" descr="C:\Users\medic\Desktop\333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4605" y="4869160"/>
            <a:ext cx="589771" cy="1116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9" name="직선 화살표 연결선 38"/>
          <p:cNvCxnSpPr/>
          <p:nvPr/>
        </p:nvCxnSpPr>
        <p:spPr>
          <a:xfrm flipV="1">
            <a:off x="6499490" y="4204316"/>
            <a:ext cx="0" cy="562130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6848037" y="2175262"/>
            <a:ext cx="112883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60Frame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839993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marL="0" lvl="1" indent="0" eaLnBrk="1" hangingPunct="1">
                <a:lnSpc>
                  <a:spcPct val="100000"/>
                </a:lnSpc>
                <a:buClr>
                  <a:schemeClr val="tx1"/>
                </a:buClr>
                <a:buNone/>
                <a:defRPr lang="ko-KR" altLang="en-US"/>
              </a:pPr>
              <a:r>
                <a:rPr lang="en-US" altLang="ko-KR" sz="2400" b="1" dirty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Let’s apply it to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motion - Result</a:t>
              </a:r>
              <a:endParaRPr lang="en-US" altLang="ko-KR" sz="1400" b="1" dirty="0">
                <a:solidFill>
                  <a:srgbClr val="556F75"/>
                </a:solidFill>
              </a:endParaRPr>
            </a:p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 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16</a:t>
            </a:fld>
            <a:endParaRPr lang="ko-KR" altLang="en-US"/>
          </a:p>
        </p:txBody>
      </p:sp>
      <p:pic>
        <p:nvPicPr>
          <p:cNvPr id="9" name="그림 8">
            <a:hlinkClick r:id="rId3" action="ppaction://hlinksldjump"/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4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solidFill>
              <a:schemeClr val="bg2">
                <a:lumMod val="90000"/>
              </a:schemeClr>
            </a:solidFill>
            <a:prstDash val="solid"/>
            <a:round/>
          </a:ln>
        </p:spPr>
      </p:pic>
      <p:sp>
        <p:nvSpPr>
          <p:cNvPr id="10" name="직사각형 9"/>
          <p:cNvSpPr/>
          <p:nvPr/>
        </p:nvSpPr>
        <p:spPr>
          <a:xfrm>
            <a:off x="223764" y="2793702"/>
            <a:ext cx="2642024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 smtClean="0"/>
              <a:t>Training Process</a:t>
            </a:r>
            <a:endParaRPr lang="ko-KR" altLang="en-US" sz="2400" dirty="0"/>
          </a:p>
        </p:txBody>
      </p:sp>
      <p:sp>
        <p:nvSpPr>
          <p:cNvPr id="14" name="직사각형 13"/>
          <p:cNvSpPr/>
          <p:nvPr/>
        </p:nvSpPr>
        <p:spPr>
          <a:xfrm>
            <a:off x="223763" y="4551511"/>
            <a:ext cx="2642024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 smtClean="0"/>
              <a:t>Test Process</a:t>
            </a:r>
            <a:endParaRPr lang="ko-KR" alt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2987824" y="2884874"/>
            <a:ext cx="24580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/>
              <a:t>Joint angle Error</a:t>
            </a:r>
            <a:r>
              <a:rPr lang="en-US" altLang="ko-KR" sz="2000" dirty="0" smtClean="0"/>
              <a:t> : </a:t>
            </a:r>
            <a:endParaRPr lang="ko-KR" altLang="en-US" sz="2000" dirty="0"/>
          </a:p>
        </p:txBody>
      </p:sp>
      <p:sp>
        <p:nvSpPr>
          <p:cNvPr id="16" name="TextBox 15"/>
          <p:cNvSpPr txBox="1"/>
          <p:nvPr/>
        </p:nvSpPr>
        <p:spPr>
          <a:xfrm>
            <a:off x="2973160" y="4558085"/>
            <a:ext cx="24580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/>
              <a:t>Joint angle Error</a:t>
            </a:r>
            <a:r>
              <a:rPr lang="en-US" altLang="ko-KR" sz="2000" dirty="0" smtClean="0"/>
              <a:t> : </a:t>
            </a:r>
            <a:endParaRPr lang="ko-KR" altLang="en-US" sz="2000" dirty="0"/>
          </a:p>
        </p:txBody>
      </p:sp>
      <p:pic>
        <p:nvPicPr>
          <p:cNvPr id="1026" name="Picture 2" descr="C:\Users\medic\Desktop\1212121212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1205" y="4558085"/>
            <a:ext cx="3528423" cy="383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medic\Desktop\123123123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1206" y="2864120"/>
            <a:ext cx="3528424" cy="345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013332" y="1292920"/>
            <a:ext cx="2595582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2800" b="1" dirty="0" smtClean="0"/>
              <a:t>100000 Epoch</a:t>
            </a:r>
            <a:endParaRPr lang="ko-KR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404475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marL="0" lvl="1" indent="0" eaLnBrk="1" hangingPunct="1">
                <a:lnSpc>
                  <a:spcPct val="100000"/>
                </a:lnSpc>
                <a:buClr>
                  <a:schemeClr val="tx1"/>
                </a:buClr>
                <a:buNone/>
                <a:defRPr lang="ko-KR" altLang="en-US"/>
              </a:pPr>
              <a:r>
                <a:rPr lang="en-US" altLang="ko-KR" sz="2400" b="1" dirty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Let’s apply it to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motion - Result</a:t>
              </a:r>
              <a:endParaRPr lang="en-US" altLang="ko-KR" sz="1400" b="1" dirty="0">
                <a:solidFill>
                  <a:srgbClr val="556F75"/>
                </a:solidFill>
              </a:endParaRPr>
            </a:p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 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29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6984563" y="6461131"/>
            <a:ext cx="2133600" cy="365125"/>
          </a:xfrm>
        </p:spPr>
        <p:txBody>
          <a:bodyPr/>
          <a:lstStyle/>
          <a:p>
            <a:fld id="{A6B50108-6314-4083-BC0F-BC6DB07FE431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30" name="오른쪽 화살표 29"/>
          <p:cNvSpPr/>
          <p:nvPr/>
        </p:nvSpPr>
        <p:spPr>
          <a:xfrm>
            <a:off x="223764" y="6260129"/>
            <a:ext cx="8735867" cy="26521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2475091" y="3933055"/>
            <a:ext cx="152693" cy="244827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/>
          <p:cNvSpPr txBox="1"/>
          <p:nvPr/>
        </p:nvSpPr>
        <p:spPr>
          <a:xfrm>
            <a:off x="827584" y="6476094"/>
            <a:ext cx="1071127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 smtClean="0"/>
              <a:t>30-Frame</a:t>
            </a:r>
            <a:endParaRPr lang="ko-KR" altLang="en-US" sz="1600" dirty="0"/>
          </a:p>
        </p:txBody>
      </p:sp>
      <p:sp>
        <p:nvSpPr>
          <p:cNvPr id="33" name="TextBox 32"/>
          <p:cNvSpPr txBox="1"/>
          <p:nvPr/>
        </p:nvSpPr>
        <p:spPr>
          <a:xfrm>
            <a:off x="3131840" y="6476094"/>
            <a:ext cx="1071127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4</a:t>
            </a:r>
            <a:r>
              <a:rPr lang="en-US" altLang="ko-KR" sz="1600" dirty="0" smtClean="0"/>
              <a:t>0-Frame</a:t>
            </a:r>
            <a:endParaRPr lang="ko-KR" altLang="en-US" sz="1600" dirty="0"/>
          </a:p>
        </p:txBody>
      </p:sp>
      <p:sp>
        <p:nvSpPr>
          <p:cNvPr id="34" name="TextBox 33"/>
          <p:cNvSpPr txBox="1"/>
          <p:nvPr/>
        </p:nvSpPr>
        <p:spPr>
          <a:xfrm>
            <a:off x="5280248" y="6476094"/>
            <a:ext cx="1071127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6</a:t>
            </a:r>
            <a:r>
              <a:rPr lang="en-US" altLang="ko-KR" sz="1600" dirty="0" smtClean="0"/>
              <a:t>0-Frame</a:t>
            </a:r>
            <a:endParaRPr lang="ko-KR" altLang="en-US" sz="1600" dirty="0"/>
          </a:p>
        </p:txBody>
      </p:sp>
      <p:sp>
        <p:nvSpPr>
          <p:cNvPr id="35" name="TextBox 34"/>
          <p:cNvSpPr txBox="1"/>
          <p:nvPr/>
        </p:nvSpPr>
        <p:spPr>
          <a:xfrm>
            <a:off x="7410712" y="6476094"/>
            <a:ext cx="1071127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9</a:t>
            </a:r>
            <a:r>
              <a:rPr lang="en-US" altLang="ko-KR" sz="1600" dirty="0" smtClean="0"/>
              <a:t>0-Frame</a:t>
            </a:r>
            <a:endParaRPr lang="ko-KR" altLang="en-US" sz="1600" dirty="0"/>
          </a:p>
        </p:txBody>
      </p:sp>
      <p:sp>
        <p:nvSpPr>
          <p:cNvPr id="36" name="직사각형 35"/>
          <p:cNvSpPr/>
          <p:nvPr/>
        </p:nvSpPr>
        <p:spPr>
          <a:xfrm>
            <a:off x="2475091" y="1124744"/>
            <a:ext cx="152693" cy="24482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오른쪽 화살표 36"/>
          <p:cNvSpPr/>
          <p:nvPr/>
        </p:nvSpPr>
        <p:spPr>
          <a:xfrm>
            <a:off x="223762" y="3429000"/>
            <a:ext cx="8735867" cy="26521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8" name="Picture 2" descr="C:\Users\medic\Desktop\1.PNG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288" y="945576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3" descr="C:\Users\medic\Desktop\4.PNG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4632" y="950827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4" descr="C:\Users\medic\Desktop\2.PNG"/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951979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5" descr="C:\Users\medic\Desktop\3.PNG"/>
          <p:cNvPicPr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0208" y="950827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6" descr="C:\Users\medic\Desktop\1.PNG"/>
          <p:cNvPicPr preferRelativeResize="0">
            <a:picLocks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462" y="3789320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7" descr="C:\Users\medic\Desktop\2.PNG"/>
          <p:cNvPicPr preferRelativeResize="0">
            <a:picLocks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8150" y="3789320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8" descr="C:\Users\medic\Desktop\3.PNG"/>
          <p:cNvPicPr preferRelativeResize="0">
            <a:picLocks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9859" y="3789320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9" descr="C:\Users\medic\Desktop\4.PNG"/>
          <p:cNvPicPr preferRelativeResize="0">
            <a:picLocks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4632" y="3789320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6967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marL="0" lvl="1" indent="0" eaLnBrk="1" hangingPunct="1">
                <a:lnSpc>
                  <a:spcPct val="100000"/>
                </a:lnSpc>
                <a:buClr>
                  <a:schemeClr val="tx1"/>
                </a:buClr>
                <a:buNone/>
                <a:defRPr lang="ko-KR" altLang="en-US"/>
              </a:pPr>
              <a:r>
                <a:rPr lang="en-US" altLang="ko-KR" sz="2400" b="1" dirty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Let’s apply it to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motion - Result</a:t>
              </a:r>
              <a:endParaRPr lang="en-US" altLang="ko-KR" sz="1400" b="1" dirty="0">
                <a:solidFill>
                  <a:srgbClr val="556F75"/>
                </a:solidFill>
              </a:endParaRPr>
            </a:p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 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18</a:t>
            </a:fld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7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pic>
        <p:nvPicPr>
          <p:cNvPr id="17" name="Original.wmv">
            <a:hlinkClick r:id="" action="ppaction://media"/>
          </p:cNvPr>
          <p:cNvPicPr preferRelativeResize="0"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49071" y="1196752"/>
            <a:ext cx="4320000" cy="5400000"/>
          </a:xfrm>
          <a:prstGeom prst="rect">
            <a:avLst/>
          </a:prstGeom>
        </p:spPr>
      </p:pic>
      <p:pic>
        <p:nvPicPr>
          <p:cNvPr id="18" name="m1.wmv">
            <a:hlinkClick r:id="" action="ppaction://media"/>
          </p:cNvPr>
          <p:cNvPicPr>
            <a:picLocks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644008" y="1196752"/>
            <a:ext cx="43200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014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marL="0" lvl="1" indent="0" eaLnBrk="1" hangingPunct="1">
                <a:lnSpc>
                  <a:spcPct val="100000"/>
                </a:lnSpc>
                <a:buClr>
                  <a:schemeClr val="tx1"/>
                </a:buClr>
                <a:buNone/>
                <a:defRPr lang="ko-KR" altLang="en-US"/>
              </a:pPr>
              <a:r>
                <a:rPr lang="en-US" altLang="ko-KR" sz="2400" b="1" dirty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Let’s apply it to motion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- Problem Analysis</a:t>
              </a:r>
              <a:endParaRPr lang="en-US" altLang="ko-KR" sz="1400" b="1" dirty="0" smtClean="0">
                <a:solidFill>
                  <a:srgbClr val="556F75"/>
                </a:solidFill>
              </a:endParaRPr>
            </a:p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 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pic>
        <p:nvPicPr>
          <p:cNvPr id="9" name="그림 8">
            <a:hlinkClick r:id="rId3" action="ppaction://hlinksldjump"/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4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solidFill>
              <a:schemeClr val="bg2">
                <a:lumMod val="90000"/>
              </a:schemeClr>
            </a:solidFill>
            <a:prstDash val="solid"/>
            <a:round/>
          </a:ln>
        </p:spPr>
      </p:pic>
      <p:sp>
        <p:nvSpPr>
          <p:cNvPr id="8" name="TextBox 7"/>
          <p:cNvSpPr txBox="1"/>
          <p:nvPr/>
        </p:nvSpPr>
        <p:spPr>
          <a:xfrm>
            <a:off x="223762" y="2535287"/>
            <a:ext cx="2204578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2400" b="1" dirty="0" smtClean="0"/>
              <a:t>Error Analysis</a:t>
            </a:r>
            <a:endParaRPr lang="ko-KR" altLang="en-US" sz="2400" b="1" dirty="0"/>
          </a:p>
        </p:txBody>
      </p:sp>
      <p:sp>
        <p:nvSpPr>
          <p:cNvPr id="15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6984563" y="6461131"/>
            <a:ext cx="2133600" cy="365125"/>
          </a:xfrm>
        </p:spPr>
        <p:txBody>
          <a:bodyPr/>
          <a:lstStyle/>
          <a:p>
            <a:fld id="{A6B50108-6314-4083-BC0F-BC6DB07FE431}" type="slidenum">
              <a:rPr lang="ko-KR" altLang="en-US" smtClean="0"/>
              <a:t>19</a:t>
            </a:fld>
            <a:endParaRPr lang="ko-KR" altLang="en-US"/>
          </a:p>
        </p:txBody>
      </p:sp>
      <p:pic>
        <p:nvPicPr>
          <p:cNvPr id="1026" name="Picture 2" descr="C:\Users\medic\Desktop\22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6051" y="2996951"/>
            <a:ext cx="6498628" cy="3192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:\github\Deephuman\DeepHumanPrediction\Code\Master_Thesis\Motion_Generation\Motion_Generation1\Cost Graph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65" y="2996952"/>
            <a:ext cx="8572500" cy="3816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직사각형 16"/>
          <p:cNvSpPr/>
          <p:nvPr/>
        </p:nvSpPr>
        <p:spPr>
          <a:xfrm>
            <a:off x="201106" y="1484784"/>
            <a:ext cx="883539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 smtClean="0"/>
              <a:t>1. </a:t>
            </a:r>
            <a:r>
              <a:rPr lang="en-US" altLang="ko-KR" sz="2000" b="1" dirty="0">
                <a:solidFill>
                  <a:srgbClr val="FF0000"/>
                </a:solidFill>
              </a:rPr>
              <a:t>Actual data. </a:t>
            </a:r>
            <a:r>
              <a:rPr lang="en-US" altLang="ko-KR" sz="2000" b="1" dirty="0"/>
              <a:t>It is not </a:t>
            </a:r>
            <a:r>
              <a:rPr lang="en-US" altLang="ko-KR" sz="2000" b="1" dirty="0">
                <a:solidFill>
                  <a:schemeClr val="accent1"/>
                </a:solidFill>
              </a:rPr>
              <a:t>'one hot encoding' </a:t>
            </a:r>
            <a:r>
              <a:rPr lang="en-US" altLang="ko-KR" sz="2000" b="1" dirty="0"/>
              <a:t>data.</a:t>
            </a:r>
            <a:endParaRPr lang="ko-KR" altLang="en-US" sz="2000" b="1" dirty="0">
              <a:solidFill>
                <a:srgbClr val="FF0000"/>
              </a:solidFill>
            </a:endParaRPr>
          </a:p>
          <a:p>
            <a:endParaRPr lang="en-US" altLang="ko-KR" sz="2000" b="1" dirty="0"/>
          </a:p>
          <a:p>
            <a:r>
              <a:rPr lang="en-US" altLang="ko-KR" sz="2000" b="1" dirty="0"/>
              <a:t>2</a:t>
            </a:r>
            <a:r>
              <a:rPr lang="en-US" altLang="ko-KR" sz="2000" b="1" dirty="0" smtClean="0"/>
              <a:t>. It </a:t>
            </a:r>
            <a:r>
              <a:rPr lang="en-US" altLang="ko-KR" sz="2000" b="1" dirty="0"/>
              <a:t>seems that the </a:t>
            </a:r>
            <a:r>
              <a:rPr lang="en-US" altLang="ko-KR" sz="2000" b="1" dirty="0">
                <a:solidFill>
                  <a:srgbClr val="FF0000"/>
                </a:solidFill>
              </a:rPr>
              <a:t>test method </a:t>
            </a:r>
            <a:r>
              <a:rPr lang="en-US" altLang="ko-KR" sz="2000" b="1" dirty="0"/>
              <a:t>and </a:t>
            </a:r>
            <a:r>
              <a:rPr lang="en-US" altLang="ko-KR" sz="2000" b="1" dirty="0">
                <a:solidFill>
                  <a:srgbClr val="FF0000"/>
                </a:solidFill>
              </a:rPr>
              <a:t>the training method </a:t>
            </a:r>
            <a:r>
              <a:rPr lang="en-US" altLang="ko-KR" sz="2000" b="1" dirty="0"/>
              <a:t>are </a:t>
            </a:r>
            <a:r>
              <a:rPr lang="en-US" altLang="ko-KR" sz="2000" b="1" dirty="0" smtClean="0">
                <a:solidFill>
                  <a:srgbClr val="FF0000"/>
                </a:solidFill>
              </a:rPr>
              <a:t>different.</a:t>
            </a:r>
          </a:p>
          <a:p>
            <a:endParaRPr lang="en-US" altLang="ko-KR" sz="2000" b="1" dirty="0" smtClean="0"/>
          </a:p>
        </p:txBody>
      </p:sp>
      <p:sp>
        <p:nvSpPr>
          <p:cNvPr id="18" name="직사각형 17"/>
          <p:cNvSpPr/>
          <p:nvPr/>
        </p:nvSpPr>
        <p:spPr>
          <a:xfrm>
            <a:off x="223762" y="1044752"/>
            <a:ext cx="2348720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ko-KR" sz="2400" b="1" dirty="0" smtClean="0"/>
              <a:t>Cause </a:t>
            </a:r>
            <a:r>
              <a:rPr lang="en-US" altLang="ko-KR" sz="2400" b="1" dirty="0"/>
              <a:t>A</a:t>
            </a:r>
            <a:r>
              <a:rPr lang="en-US" altLang="ko-KR" sz="2400" b="1" dirty="0" smtClean="0"/>
              <a:t>nalysis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360358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3052094" cy="655643"/>
            <a:chOff x="1919288" y="298451"/>
            <a:chExt cx="40694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38265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CONTENT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639811" y="1110119"/>
            <a:ext cx="7334567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1.  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Problem Suggestion</a:t>
            </a:r>
            <a:r>
              <a:rPr lang="ko-KR" altLang="en-US" sz="1400" b="1" dirty="0" smtClean="0">
                <a:solidFill>
                  <a:srgbClr val="556F75"/>
                </a:solidFill>
              </a:rPr>
              <a:t> </a:t>
            </a:r>
            <a:endParaRPr lang="en-US" altLang="ko-KR" sz="1400" b="1" dirty="0" smtClean="0">
              <a:solidFill>
                <a:srgbClr val="556F75"/>
              </a:solidFill>
            </a:endParaRPr>
          </a:p>
          <a:p>
            <a:pPr marL="742950" lvl="1" indent="-285750">
              <a:buFontTx/>
              <a:buChar char="-"/>
            </a:pPr>
            <a:r>
              <a:rPr lang="en-US" altLang="ko-KR" sz="1400" b="1" dirty="0" smtClean="0">
                <a:solidFill>
                  <a:srgbClr val="556F75"/>
                </a:solidFill>
              </a:rPr>
              <a:t>Prediction(Generation) of Human motion </a:t>
            </a:r>
          </a:p>
          <a:p>
            <a:pPr marL="742950" lvl="1" indent="-285750">
              <a:buFontTx/>
              <a:buChar char="-"/>
            </a:pPr>
            <a:endParaRPr lang="en-US" altLang="ko-KR" sz="1400" b="1" dirty="0" smtClean="0">
              <a:solidFill>
                <a:srgbClr val="556F75"/>
              </a:solidFill>
            </a:endParaRPr>
          </a:p>
          <a:p>
            <a:r>
              <a:rPr lang="en-US" altLang="ko-KR" sz="1400" b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2.  </a:t>
            </a:r>
            <a:r>
              <a:rPr lang="en-US" altLang="ko-KR" sz="1400" b="1" dirty="0" err="1" smtClean="0">
                <a:solidFill>
                  <a:srgbClr val="556F75"/>
                </a:solidFill>
              </a:rPr>
              <a:t>BackGround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 and</a:t>
            </a:r>
            <a:r>
              <a:rPr lang="ko-KR" altLang="en-US" sz="1400" b="1" dirty="0" smtClean="0">
                <a:solidFill>
                  <a:srgbClr val="556F75"/>
                </a:solidFill>
              </a:rPr>
              <a:t> 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Experiment</a:t>
            </a:r>
          </a:p>
          <a:p>
            <a:endParaRPr lang="en-US" altLang="ko-KR" sz="1400" b="1" dirty="0" smtClean="0">
              <a:solidFill>
                <a:srgbClr val="556F75"/>
              </a:solidFill>
            </a:endParaRPr>
          </a:p>
          <a:p>
            <a:pPr marL="742950" lvl="1" indent="-285750">
              <a:buFontTx/>
              <a:buChar char="-"/>
            </a:pPr>
            <a:r>
              <a:rPr lang="en-US" altLang="ko-KR" sz="1400" b="1" dirty="0" smtClean="0">
                <a:solidFill>
                  <a:srgbClr val="556F75"/>
                </a:solidFill>
              </a:rPr>
              <a:t>Recurrent Neural Networks(RNN)</a:t>
            </a:r>
          </a:p>
          <a:p>
            <a:pPr marL="742950" lvl="1" indent="-285750">
              <a:buFontTx/>
              <a:buChar char="-"/>
            </a:pPr>
            <a:r>
              <a:rPr lang="en-US" altLang="ko-KR" sz="1400" b="1" dirty="0" smtClean="0">
                <a:solidFill>
                  <a:srgbClr val="556F75"/>
                </a:solidFill>
              </a:rPr>
              <a:t>RNN </a:t>
            </a:r>
            <a:r>
              <a:rPr lang="en-US" altLang="ko-KR" sz="1400" b="1" dirty="0">
                <a:solidFill>
                  <a:srgbClr val="556F75"/>
                </a:solidFill>
              </a:rPr>
              <a:t>Encoder-Decoder Network</a:t>
            </a:r>
          </a:p>
          <a:p>
            <a:pPr marL="742950" lvl="1" indent="-285750">
              <a:buFontTx/>
              <a:buChar char="-"/>
            </a:pPr>
            <a:r>
              <a:rPr lang="en-US" altLang="ko-KR" sz="1400" b="1" dirty="0">
                <a:solidFill>
                  <a:srgbClr val="556F75"/>
                </a:solidFill>
              </a:rPr>
              <a:t>Sequence to Sequence(Seq2Seq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) Network</a:t>
            </a:r>
          </a:p>
          <a:p>
            <a:pPr marL="742950" lvl="1" indent="-285750">
              <a:buFontTx/>
              <a:buChar char="-"/>
            </a:pPr>
            <a:r>
              <a:rPr lang="en-US" altLang="ko-KR" sz="1400" b="1" dirty="0" smtClean="0">
                <a:solidFill>
                  <a:srgbClr val="556F75"/>
                </a:solidFill>
              </a:rPr>
              <a:t>Let’s apply it to motion </a:t>
            </a:r>
          </a:p>
          <a:p>
            <a:pPr marL="742950" lvl="1" indent="-285750">
              <a:buFontTx/>
              <a:buChar char="-"/>
            </a:pPr>
            <a:r>
              <a:rPr lang="en-US" altLang="ko-KR" sz="1400" b="1" dirty="0" smtClean="0">
                <a:solidFill>
                  <a:srgbClr val="556F75"/>
                </a:solidFill>
              </a:rPr>
              <a:t>Problem Analysis</a:t>
            </a:r>
          </a:p>
          <a:p>
            <a:pPr lvl="1"/>
            <a:endParaRPr lang="en-US" altLang="ko-KR" sz="1400" b="1" dirty="0" smtClean="0">
              <a:solidFill>
                <a:srgbClr val="556F75"/>
              </a:solidFill>
            </a:endParaRPr>
          </a:p>
          <a:p>
            <a:r>
              <a:rPr lang="en-US" altLang="ko-KR" sz="1400" b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3.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 Observation and Result, Problem Analysis</a:t>
            </a:r>
          </a:p>
          <a:p>
            <a:endParaRPr lang="en-US" altLang="ko-KR" sz="1400" b="1" dirty="0">
              <a:solidFill>
                <a:srgbClr val="556F75"/>
              </a:solidFill>
            </a:endParaRPr>
          </a:p>
          <a:p>
            <a:r>
              <a:rPr lang="en-US" altLang="ko-KR" sz="1400" b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4. 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Suggestion and Result, Problem Analysis</a:t>
            </a:r>
          </a:p>
          <a:p>
            <a:endParaRPr lang="en-US" altLang="ko-KR" sz="1400" b="1" dirty="0" smtClean="0">
              <a:solidFill>
                <a:srgbClr val="556F75"/>
              </a:solidFill>
            </a:endParaRPr>
          </a:p>
          <a:p>
            <a:r>
              <a:rPr lang="en-US" altLang="ko-KR" sz="14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5</a:t>
            </a:r>
            <a:r>
              <a:rPr lang="en-US" altLang="ko-KR" sz="1400" b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.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 Learning Environment</a:t>
            </a:r>
            <a:endParaRPr lang="en-US" altLang="ko-KR" sz="1400" b="1" dirty="0">
              <a:solidFill>
                <a:srgbClr val="556F75"/>
              </a:solidFill>
            </a:endParaRPr>
          </a:p>
          <a:p>
            <a:pPr marL="0" lvl="1"/>
            <a:endParaRPr lang="en-US" altLang="ko-KR" sz="1400" b="1" dirty="0">
              <a:solidFill>
                <a:srgbClr val="556F75"/>
              </a:solidFill>
            </a:endParaRPr>
          </a:p>
          <a:p>
            <a:r>
              <a:rPr lang="en-US" altLang="ko-KR" sz="14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6</a:t>
            </a:r>
            <a:r>
              <a:rPr lang="en-US" altLang="ko-KR" sz="1400" b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.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 Additional Usage</a:t>
            </a:r>
          </a:p>
          <a:p>
            <a:pPr marL="285750" indent="-285750">
              <a:buFont typeface="Arial" pitchFamily="34" charset="0"/>
              <a:buChar char="•"/>
            </a:pPr>
            <a:endParaRPr lang="en-US" altLang="ko-KR" sz="1400" b="1" dirty="0">
              <a:solidFill>
                <a:srgbClr val="556F75"/>
              </a:solidFill>
            </a:endParaRPr>
          </a:p>
          <a:p>
            <a:r>
              <a:rPr lang="en-US" altLang="ko-KR" sz="14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7</a:t>
            </a:r>
            <a:r>
              <a:rPr lang="en-US" altLang="ko-KR" sz="1400" b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. </a:t>
            </a:r>
            <a:r>
              <a:rPr lang="en-US" altLang="ko-KR" sz="1400" b="1" dirty="0">
                <a:solidFill>
                  <a:srgbClr val="556F75"/>
                </a:solidFill>
              </a:rPr>
              <a:t>F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uture Research</a:t>
            </a:r>
          </a:p>
          <a:p>
            <a:endParaRPr lang="en-US" altLang="ko-KR" sz="1400" b="1" dirty="0">
              <a:solidFill>
                <a:srgbClr val="556F75"/>
              </a:solidFill>
            </a:endParaRPr>
          </a:p>
          <a:p>
            <a:r>
              <a:rPr lang="en-US" altLang="ko-KR" sz="14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8</a:t>
            </a:r>
            <a:r>
              <a:rPr lang="en-US" altLang="ko-KR" sz="1400" b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. 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Question and Answer</a:t>
            </a:r>
            <a:endParaRPr lang="en-US" altLang="ko-KR" sz="1400" b="1" dirty="0">
              <a:solidFill>
                <a:srgbClr val="556F75"/>
              </a:solidFill>
            </a:endParaRPr>
          </a:p>
          <a:p>
            <a:endParaRPr lang="en-US" altLang="ko-KR" sz="1400" b="1" dirty="0" smtClean="0">
              <a:solidFill>
                <a:srgbClr val="556F75"/>
              </a:solidFill>
            </a:endParaRPr>
          </a:p>
          <a:p>
            <a:r>
              <a:rPr lang="en-US" altLang="ko-KR" sz="14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9</a:t>
            </a:r>
            <a:r>
              <a:rPr lang="en-US" altLang="ko-KR" sz="1400" b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. 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Appendix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2</a:t>
            </a:fld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</p:spTree>
    <p:extLst>
      <p:ext uri="{BB962C8B-B14F-4D97-AF65-F5344CB8AC3E}">
        <p14:creationId xmlns:p14="http://schemas.microsoft.com/office/powerpoint/2010/main" val="1125141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20</a:t>
            </a:fld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5" name="TextBox 4"/>
          <p:cNvSpPr txBox="1"/>
          <p:nvPr/>
        </p:nvSpPr>
        <p:spPr>
          <a:xfrm>
            <a:off x="395536" y="1190362"/>
            <a:ext cx="6730625" cy="144655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8800" b="1" dirty="0">
                <a:solidFill>
                  <a:schemeClr val="accent1"/>
                </a:solidFill>
              </a:rPr>
              <a:t>Observation</a:t>
            </a:r>
            <a:endParaRPr lang="ko-KR" altLang="en-US" sz="88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9909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4" name="직사각형 3"/>
          <p:cNvSpPr/>
          <p:nvPr/>
        </p:nvSpPr>
        <p:spPr>
          <a:xfrm>
            <a:off x="314615" y="3110860"/>
            <a:ext cx="973813" cy="9344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221122" y="3110860"/>
            <a:ext cx="973813" cy="9344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8" name="직선 화살표 연결선 7"/>
          <p:cNvCxnSpPr/>
          <p:nvPr/>
        </p:nvCxnSpPr>
        <p:spPr>
          <a:xfrm flipV="1">
            <a:off x="3338951" y="3578093"/>
            <a:ext cx="576064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/>
          <p:nvPr/>
        </p:nvCxnSpPr>
        <p:spPr>
          <a:xfrm flipV="1">
            <a:off x="1466743" y="3578092"/>
            <a:ext cx="576064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4274310" y="2476722"/>
            <a:ext cx="648071" cy="22043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C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O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N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T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E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X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T</a:t>
            </a:r>
            <a:endParaRPr lang="en-US" altLang="ko-KR" b="1" dirty="0" smtClean="0">
              <a:solidFill>
                <a:schemeClr val="tx1"/>
              </a:solidFill>
            </a:endParaRPr>
          </a:p>
        </p:txBody>
      </p:sp>
      <p:cxnSp>
        <p:nvCxnSpPr>
          <p:cNvPr id="18" name="직선 화살표 연결선 17"/>
          <p:cNvCxnSpPr/>
          <p:nvPr/>
        </p:nvCxnSpPr>
        <p:spPr>
          <a:xfrm flipV="1">
            <a:off x="5172704" y="3578913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5992559" y="3110860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7837000" y="3110857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21" name="직선 화살표 연결선 20"/>
          <p:cNvCxnSpPr/>
          <p:nvPr/>
        </p:nvCxnSpPr>
        <p:spPr>
          <a:xfrm flipV="1">
            <a:off x="7101392" y="3578912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/>
          <p:nvPr/>
        </p:nvCxnSpPr>
        <p:spPr>
          <a:xfrm flipV="1">
            <a:off x="801521" y="4204914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/>
          <p:nvPr/>
        </p:nvCxnSpPr>
        <p:spPr>
          <a:xfrm flipV="1">
            <a:off x="2721153" y="4204914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 rot="16200000" flipV="1">
            <a:off x="6377074" y="2470363"/>
            <a:ext cx="183551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6" name="Picture 8" descr="C:\Users\medic\Desktop\11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199" y="4802301"/>
            <a:ext cx="723077" cy="1232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7" name="Picture 9" descr="C:\Users\medic\Desktop\222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256" y="4799469"/>
            <a:ext cx="553415" cy="1199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C:\Users\medic\Desktop\555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6164" y="968536"/>
            <a:ext cx="662484" cy="1421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11" descr="C:\Users\medic\Desktop\444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354" y="994568"/>
            <a:ext cx="622086" cy="1365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직사각형 46"/>
          <p:cNvSpPr/>
          <p:nvPr/>
        </p:nvSpPr>
        <p:spPr>
          <a:xfrm>
            <a:off x="5992558" y="2643813"/>
            <a:ext cx="973813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48" name="직사각형 47"/>
          <p:cNvSpPr/>
          <p:nvPr/>
        </p:nvSpPr>
        <p:spPr>
          <a:xfrm>
            <a:off x="7843394" y="2643813"/>
            <a:ext cx="977291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28926" y="6447612"/>
            <a:ext cx="77777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Noise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42125" y="6078280"/>
            <a:ext cx="35137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+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232593" y="6447612"/>
            <a:ext cx="77777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Noise</a:t>
            </a:r>
            <a:endParaRPr lang="ko-KR" alt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6143984" y="6447612"/>
            <a:ext cx="77777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Noise</a:t>
            </a:r>
            <a:endParaRPr lang="ko-KR" altLang="en-US" dirty="0"/>
          </a:p>
        </p:txBody>
      </p:sp>
      <p:sp>
        <p:nvSpPr>
          <p:cNvPr id="42" name="직사각형 41"/>
          <p:cNvSpPr/>
          <p:nvPr/>
        </p:nvSpPr>
        <p:spPr>
          <a:xfrm>
            <a:off x="186737" y="1052736"/>
            <a:ext cx="2193882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Training Process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176760" y="1422068"/>
            <a:ext cx="2203859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LSTM/GRU = 1000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176759" y="1740462"/>
            <a:ext cx="2203859" cy="369332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Linear = </a:t>
            </a:r>
            <a:r>
              <a:rPr lang="en-US" altLang="ko-KR" b="1" dirty="0" smtClean="0">
                <a:solidFill>
                  <a:schemeClr val="bg1"/>
                </a:solidFill>
              </a:rPr>
              <a:t>72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201046" y="2204864"/>
            <a:ext cx="112883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30Frame</a:t>
            </a:r>
            <a:endParaRPr lang="ko-KR" altLang="en-US" b="1" dirty="0"/>
          </a:p>
        </p:txBody>
      </p:sp>
      <p:sp>
        <p:nvSpPr>
          <p:cNvPr id="50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6984563" y="6461131"/>
            <a:ext cx="2133600" cy="365125"/>
          </a:xfrm>
        </p:spPr>
        <p:txBody>
          <a:bodyPr/>
          <a:lstStyle/>
          <a:p>
            <a:fld id="{A6B50108-6314-4083-BC0F-BC6DB07FE431}" type="slidenum">
              <a:rPr lang="ko-KR" altLang="en-US" smtClean="0"/>
              <a:t>21</a:t>
            </a:fld>
            <a:endParaRPr lang="ko-KR" altLang="en-US"/>
          </a:p>
        </p:txBody>
      </p:sp>
      <p:cxnSp>
        <p:nvCxnSpPr>
          <p:cNvPr id="51" name="직선 화살표 연결선 50"/>
          <p:cNvCxnSpPr/>
          <p:nvPr/>
        </p:nvCxnSpPr>
        <p:spPr>
          <a:xfrm rot="16200000" flipV="1">
            <a:off x="8237992" y="2482420"/>
            <a:ext cx="183551" cy="1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2445792" y="6078280"/>
            <a:ext cx="35137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+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6357183" y="6055905"/>
            <a:ext cx="35137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+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cxnSp>
        <p:nvCxnSpPr>
          <p:cNvPr id="52" name="꺾인 연결선 51"/>
          <p:cNvCxnSpPr/>
          <p:nvPr/>
        </p:nvCxnSpPr>
        <p:spPr>
          <a:xfrm>
            <a:off x="6816440" y="1677248"/>
            <a:ext cx="1507467" cy="2368076"/>
          </a:xfrm>
          <a:prstGeom prst="bentConnector4">
            <a:avLst>
              <a:gd name="adj1" fmla="val 37085"/>
              <a:gd name="adj2" fmla="val 157534"/>
            </a:avLst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그룹 53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57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My Suggestion 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58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59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cxnSp>
        <p:nvCxnSpPr>
          <p:cNvPr id="60" name="직선 화살표 연결선 59"/>
          <p:cNvCxnSpPr/>
          <p:nvPr/>
        </p:nvCxnSpPr>
        <p:spPr>
          <a:xfrm flipV="1">
            <a:off x="6499490" y="4204316"/>
            <a:ext cx="0" cy="562130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Picture 10" descr="C:\Users\medic\Desktop\333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4605" y="4869160"/>
            <a:ext cx="589771" cy="1116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TextBox 48"/>
          <p:cNvSpPr txBox="1"/>
          <p:nvPr/>
        </p:nvSpPr>
        <p:spPr>
          <a:xfrm>
            <a:off x="6848250" y="2175262"/>
            <a:ext cx="112883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60Frame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863143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22</a:t>
            </a:fld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69" name="직사각형 68"/>
          <p:cNvSpPr/>
          <p:nvPr/>
        </p:nvSpPr>
        <p:spPr>
          <a:xfrm>
            <a:off x="7848019" y="2696659"/>
            <a:ext cx="967615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72" name="직사각형 71"/>
          <p:cNvSpPr/>
          <p:nvPr/>
        </p:nvSpPr>
        <p:spPr>
          <a:xfrm>
            <a:off x="186737" y="1052736"/>
            <a:ext cx="2193882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Test Process</a:t>
            </a:r>
            <a:endParaRPr lang="ko-KR" altLang="en-US" dirty="0"/>
          </a:p>
        </p:txBody>
      </p:sp>
      <p:sp>
        <p:nvSpPr>
          <p:cNvPr id="73" name="TextBox 72"/>
          <p:cNvSpPr txBox="1"/>
          <p:nvPr/>
        </p:nvSpPr>
        <p:spPr>
          <a:xfrm>
            <a:off x="176760" y="1422068"/>
            <a:ext cx="2203859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LSTM/GRU = 1000</a:t>
            </a:r>
          </a:p>
        </p:txBody>
      </p:sp>
      <p:sp>
        <p:nvSpPr>
          <p:cNvPr id="74" name="직사각형 73"/>
          <p:cNvSpPr/>
          <p:nvPr/>
        </p:nvSpPr>
        <p:spPr>
          <a:xfrm>
            <a:off x="176759" y="1740462"/>
            <a:ext cx="2203859" cy="369332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Linear = </a:t>
            </a:r>
            <a:r>
              <a:rPr lang="en-US" altLang="ko-KR" b="1" dirty="0" smtClean="0">
                <a:solidFill>
                  <a:schemeClr val="bg1"/>
                </a:solidFill>
              </a:rPr>
              <a:t>72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cxnSp>
        <p:nvCxnSpPr>
          <p:cNvPr id="77" name="직선 화살표 연결선 76"/>
          <p:cNvCxnSpPr/>
          <p:nvPr/>
        </p:nvCxnSpPr>
        <p:spPr>
          <a:xfrm flipV="1">
            <a:off x="3338738" y="3578093"/>
            <a:ext cx="576064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/>
          <p:cNvCxnSpPr/>
          <p:nvPr/>
        </p:nvCxnSpPr>
        <p:spPr>
          <a:xfrm flipV="1">
            <a:off x="1466530" y="3578092"/>
            <a:ext cx="576064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/>
          <p:cNvSpPr/>
          <p:nvPr/>
        </p:nvSpPr>
        <p:spPr>
          <a:xfrm>
            <a:off x="4274097" y="2476722"/>
            <a:ext cx="648071" cy="22043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C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O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N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T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E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X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T</a:t>
            </a:r>
            <a:endParaRPr lang="en-US" altLang="ko-KR" b="1" dirty="0" smtClean="0">
              <a:solidFill>
                <a:schemeClr val="tx1"/>
              </a:solidFill>
            </a:endParaRPr>
          </a:p>
        </p:txBody>
      </p:sp>
      <p:cxnSp>
        <p:nvCxnSpPr>
          <p:cNvPr id="80" name="직선 화살표 연결선 79"/>
          <p:cNvCxnSpPr/>
          <p:nvPr/>
        </p:nvCxnSpPr>
        <p:spPr>
          <a:xfrm flipV="1">
            <a:off x="5172491" y="3578913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/>
          <p:cNvCxnSpPr/>
          <p:nvPr/>
        </p:nvCxnSpPr>
        <p:spPr>
          <a:xfrm flipV="1">
            <a:off x="7101179" y="3578912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/>
          <p:cNvCxnSpPr/>
          <p:nvPr/>
        </p:nvCxnSpPr>
        <p:spPr>
          <a:xfrm flipV="1">
            <a:off x="801308" y="4204914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/>
          <p:cNvCxnSpPr/>
          <p:nvPr/>
        </p:nvCxnSpPr>
        <p:spPr>
          <a:xfrm flipV="1">
            <a:off x="2720940" y="4204914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0" name="Picture 8" descr="C:\Users\medic\Desktop\11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986" y="4802301"/>
            <a:ext cx="723077" cy="1232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" name="Picture 9" descr="C:\Users\medic\Desktop\222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043" y="4799469"/>
            <a:ext cx="553415" cy="1199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" name="Picture 10" descr="C:\Users\medic\Desktop\333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4605" y="4869160"/>
            <a:ext cx="589771" cy="1116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0" name="TextBox 99"/>
          <p:cNvSpPr txBox="1"/>
          <p:nvPr/>
        </p:nvSpPr>
        <p:spPr>
          <a:xfrm>
            <a:off x="1200833" y="2204864"/>
            <a:ext cx="112883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30Frame</a:t>
            </a:r>
            <a:endParaRPr lang="ko-KR" altLang="en-US" b="1" dirty="0"/>
          </a:p>
        </p:txBody>
      </p:sp>
      <p:cxnSp>
        <p:nvCxnSpPr>
          <p:cNvPr id="44" name="직선 화살표 연결선 43"/>
          <p:cNvCxnSpPr/>
          <p:nvPr/>
        </p:nvCxnSpPr>
        <p:spPr>
          <a:xfrm rot="16200000" flipV="1">
            <a:off x="6377074" y="2470363"/>
            <a:ext cx="183551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12" descr="C:\Users\medic\Desktop\555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6164" y="968536"/>
            <a:ext cx="662484" cy="1421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11" descr="C:\Users\medic\Desktop\444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354" y="994568"/>
            <a:ext cx="622086" cy="1365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7" name="직선 화살표 연결선 46"/>
          <p:cNvCxnSpPr/>
          <p:nvPr/>
        </p:nvCxnSpPr>
        <p:spPr>
          <a:xfrm rot="16200000" flipV="1">
            <a:off x="8237992" y="2482420"/>
            <a:ext cx="183551" cy="1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/>
          <p:cNvSpPr/>
          <p:nvPr/>
        </p:nvSpPr>
        <p:spPr>
          <a:xfrm>
            <a:off x="314615" y="3110860"/>
            <a:ext cx="973813" cy="9344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2221122" y="3110860"/>
            <a:ext cx="973813" cy="9344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5992559" y="3110860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7837000" y="3110857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5992558" y="2643813"/>
            <a:ext cx="973813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60" name="직사각형 59"/>
          <p:cNvSpPr/>
          <p:nvPr/>
        </p:nvSpPr>
        <p:spPr>
          <a:xfrm>
            <a:off x="7843394" y="2643813"/>
            <a:ext cx="977291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cxnSp>
        <p:nvCxnSpPr>
          <p:cNvPr id="14" name="꺾인 연결선 13"/>
          <p:cNvCxnSpPr>
            <a:stCxn id="46" idx="3"/>
            <a:endCxn id="56" idx="2"/>
          </p:cNvCxnSpPr>
          <p:nvPr/>
        </p:nvCxnSpPr>
        <p:spPr>
          <a:xfrm>
            <a:off x="6816440" y="1677248"/>
            <a:ext cx="1507467" cy="2368076"/>
          </a:xfrm>
          <a:prstGeom prst="bentConnector4">
            <a:avLst>
              <a:gd name="adj1" fmla="val 37085"/>
              <a:gd name="adj2" fmla="val 157534"/>
            </a:avLst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그룹 38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40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My Suggestion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41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42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cxnSp>
        <p:nvCxnSpPr>
          <p:cNvPr id="48" name="직선 화살표 연결선 47"/>
          <p:cNvCxnSpPr/>
          <p:nvPr/>
        </p:nvCxnSpPr>
        <p:spPr>
          <a:xfrm flipV="1">
            <a:off x="6499490" y="4204316"/>
            <a:ext cx="0" cy="562130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6848037" y="2175262"/>
            <a:ext cx="112883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60Frame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4159956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23</a:t>
            </a:fld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grpSp>
        <p:nvGrpSpPr>
          <p:cNvPr id="39" name="그룹 38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40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marL="0" lvl="1" indent="0" eaLnBrk="1" hangingPunct="1">
                <a:lnSpc>
                  <a:spcPct val="100000"/>
                </a:lnSpc>
                <a:buClr>
                  <a:schemeClr val="tx1"/>
                </a:buClr>
                <a:buNone/>
                <a:defRPr lang="ko-KR" altLang="en-US"/>
              </a:pPr>
              <a:r>
                <a:rPr lang="en-US" altLang="ko-KR" sz="2400" b="1" dirty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My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Suggestion - Result and </a:t>
              </a:r>
              <a:r>
                <a:rPr lang="en-US" altLang="ko-KR" sz="2400" b="1" dirty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Problem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Analysis</a:t>
              </a:r>
              <a:endParaRPr lang="en-US" altLang="ko-KR" sz="1400" b="1" dirty="0">
                <a:solidFill>
                  <a:srgbClr val="556F75"/>
                </a:solidFill>
              </a:endParaRPr>
            </a:p>
          </p:txBody>
        </p:sp>
        <p:sp>
          <p:nvSpPr>
            <p:cNvPr id="41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42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38" name="직사각형 37"/>
          <p:cNvSpPr/>
          <p:nvPr/>
        </p:nvSpPr>
        <p:spPr>
          <a:xfrm>
            <a:off x="539554" y="1355137"/>
            <a:ext cx="2642024" cy="46166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 smtClean="0"/>
              <a:t>Training Process</a:t>
            </a:r>
            <a:endParaRPr lang="ko-KR" altLang="en-US" sz="2400" dirty="0"/>
          </a:p>
        </p:txBody>
      </p:sp>
      <p:sp>
        <p:nvSpPr>
          <p:cNvPr id="48" name="TextBox 47"/>
          <p:cNvSpPr txBox="1"/>
          <p:nvPr/>
        </p:nvSpPr>
        <p:spPr>
          <a:xfrm>
            <a:off x="5612177" y="1340768"/>
            <a:ext cx="2747996" cy="46166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 smtClean="0"/>
              <a:t>Joint angle Error</a:t>
            </a:r>
            <a:r>
              <a:rPr lang="en-US" altLang="ko-KR" sz="2400" dirty="0" smtClean="0"/>
              <a:t> </a:t>
            </a:r>
            <a:endParaRPr lang="ko-KR" altLang="en-US" sz="2400" dirty="0"/>
          </a:p>
        </p:txBody>
      </p:sp>
      <p:sp>
        <p:nvSpPr>
          <p:cNvPr id="2" name="직사각형 1"/>
          <p:cNvSpPr/>
          <p:nvPr/>
        </p:nvSpPr>
        <p:spPr>
          <a:xfrm>
            <a:off x="809807" y="3193812"/>
            <a:ext cx="7362593" cy="46166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r>
              <a:rPr lang="en-US" altLang="ko-KR" sz="2400" dirty="0"/>
              <a:t>It does </a:t>
            </a:r>
            <a:r>
              <a:rPr lang="en-US" altLang="ko-KR" sz="2400" b="1" dirty="0">
                <a:solidFill>
                  <a:srgbClr val="FF0000"/>
                </a:solidFill>
              </a:rPr>
              <a:t>not converge </a:t>
            </a:r>
            <a:r>
              <a:rPr lang="en-US" altLang="ko-KR" sz="2400" dirty="0"/>
              <a:t>= </a:t>
            </a:r>
            <a:r>
              <a:rPr lang="en-US" altLang="ko-KR" sz="2400" b="1" dirty="0">
                <a:solidFill>
                  <a:srgbClr val="FF0000"/>
                </a:solidFill>
              </a:rPr>
              <a:t>Learning does not work. </a:t>
            </a:r>
            <a:endParaRPr lang="ko-KR" altLang="en-US" sz="2400" b="1" dirty="0">
              <a:solidFill>
                <a:srgbClr val="FF0000"/>
              </a:solidFill>
            </a:endParaRPr>
          </a:p>
        </p:txBody>
      </p:sp>
      <p:pic>
        <p:nvPicPr>
          <p:cNvPr id="1026" name="Picture 2" descr="C:\Users\medic\Desktop\121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705" y="1957153"/>
            <a:ext cx="7682975" cy="1094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539554" y="4757082"/>
            <a:ext cx="8099577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2000" b="1" dirty="0"/>
              <a:t>It seems that it does </a:t>
            </a:r>
            <a:r>
              <a:rPr lang="en-US" altLang="ko-KR" sz="2000" b="1" dirty="0">
                <a:solidFill>
                  <a:srgbClr val="FF0000"/>
                </a:solidFill>
              </a:rPr>
              <a:t>not contain all the information. </a:t>
            </a:r>
            <a:endParaRPr lang="en-US" altLang="ko-KR" sz="2000" b="1" dirty="0" smtClean="0">
              <a:solidFill>
                <a:srgbClr val="FF0000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39554" y="6053226"/>
            <a:ext cx="535704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dirty="0"/>
              <a:t>Let's change </a:t>
            </a:r>
            <a:r>
              <a:rPr lang="en-US" altLang="ko-KR" sz="2000" b="1" dirty="0">
                <a:solidFill>
                  <a:srgbClr val="FF0000"/>
                </a:solidFill>
              </a:rPr>
              <a:t>the structure of the </a:t>
            </a:r>
            <a:r>
              <a:rPr lang="en-US" altLang="ko-KR" sz="2000" b="1" dirty="0" smtClean="0">
                <a:solidFill>
                  <a:srgbClr val="FF0000"/>
                </a:solidFill>
              </a:rPr>
              <a:t>network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539554" y="4075246"/>
            <a:ext cx="2252540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ko-KR" sz="2400" b="1" dirty="0"/>
              <a:t>cause analysis</a:t>
            </a:r>
            <a:endParaRPr lang="ko-KR" altLang="en-US" sz="2400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539554" y="5415607"/>
            <a:ext cx="1372492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2400" b="1" dirty="0" smtClean="0"/>
              <a:t>solution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010644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24</a:t>
            </a:fld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5" name="TextBox 4"/>
          <p:cNvSpPr txBox="1"/>
          <p:nvPr/>
        </p:nvSpPr>
        <p:spPr>
          <a:xfrm>
            <a:off x="395536" y="1190362"/>
            <a:ext cx="6192721" cy="144655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8800" b="1" dirty="0" smtClean="0">
                <a:solidFill>
                  <a:schemeClr val="accent1"/>
                </a:solidFill>
              </a:rPr>
              <a:t>Suggestion</a:t>
            </a:r>
            <a:endParaRPr lang="ko-KR" altLang="en-US" sz="88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9909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My Suggestion 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pic>
        <p:nvPicPr>
          <p:cNvPr id="32" name="그림 31"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cxnSp>
        <p:nvCxnSpPr>
          <p:cNvPr id="39" name="직선 화살표 연결선 38"/>
          <p:cNvCxnSpPr/>
          <p:nvPr/>
        </p:nvCxnSpPr>
        <p:spPr>
          <a:xfrm flipV="1">
            <a:off x="3338951" y="3578093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/>
          <p:nvPr/>
        </p:nvCxnSpPr>
        <p:spPr>
          <a:xfrm flipV="1">
            <a:off x="1466743" y="3578092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/>
          <p:cNvSpPr/>
          <p:nvPr/>
        </p:nvSpPr>
        <p:spPr>
          <a:xfrm>
            <a:off x="4274310" y="2476722"/>
            <a:ext cx="648071" cy="22043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C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O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N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T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E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X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T</a:t>
            </a:r>
            <a:endParaRPr lang="en-US" altLang="ko-KR" b="1" dirty="0" smtClean="0">
              <a:solidFill>
                <a:schemeClr val="tx1"/>
              </a:solidFill>
            </a:endParaRPr>
          </a:p>
        </p:txBody>
      </p:sp>
      <p:cxnSp>
        <p:nvCxnSpPr>
          <p:cNvPr id="42" name="직선 화살표 연결선 41"/>
          <p:cNvCxnSpPr/>
          <p:nvPr/>
        </p:nvCxnSpPr>
        <p:spPr>
          <a:xfrm flipV="1">
            <a:off x="5172704" y="3578913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직사각형 42"/>
          <p:cNvSpPr/>
          <p:nvPr/>
        </p:nvSpPr>
        <p:spPr>
          <a:xfrm>
            <a:off x="5995519" y="3502644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7836999" y="3504549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45" name="직선 화살표 연결선 44"/>
          <p:cNvCxnSpPr/>
          <p:nvPr/>
        </p:nvCxnSpPr>
        <p:spPr>
          <a:xfrm flipV="1">
            <a:off x="7101392" y="3578912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/>
          <p:cNvCxnSpPr/>
          <p:nvPr/>
        </p:nvCxnSpPr>
        <p:spPr>
          <a:xfrm rot="16200000" flipV="1">
            <a:off x="6377074" y="2470363"/>
            <a:ext cx="183551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/>
          <p:cNvCxnSpPr/>
          <p:nvPr/>
        </p:nvCxnSpPr>
        <p:spPr>
          <a:xfrm flipV="1">
            <a:off x="6505397" y="4511470"/>
            <a:ext cx="10818" cy="357690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8" descr="C:\Users\medic\Desktop\11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199" y="4802301"/>
            <a:ext cx="723077" cy="1232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9" descr="C:\Users\medic\Desktop\222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256" y="4799469"/>
            <a:ext cx="553415" cy="1199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10" descr="C:\Users\medic\Desktop\333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4818" y="4802300"/>
            <a:ext cx="589771" cy="1232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12" descr="C:\Users\medic\Desktop\555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6164" y="936339"/>
            <a:ext cx="662484" cy="1454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11" descr="C:\Users\medic\Desktop\444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354" y="994568"/>
            <a:ext cx="622086" cy="1365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직사각형 56"/>
          <p:cNvSpPr/>
          <p:nvPr/>
        </p:nvSpPr>
        <p:spPr>
          <a:xfrm>
            <a:off x="5992558" y="2643813"/>
            <a:ext cx="973813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58" name="직사각형 57"/>
          <p:cNvSpPr/>
          <p:nvPr/>
        </p:nvSpPr>
        <p:spPr>
          <a:xfrm>
            <a:off x="7843394" y="2643813"/>
            <a:ext cx="977291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59" name="TextBox 58"/>
          <p:cNvSpPr txBox="1"/>
          <p:nvPr/>
        </p:nvSpPr>
        <p:spPr>
          <a:xfrm>
            <a:off x="328926" y="6447612"/>
            <a:ext cx="77777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Noise</a:t>
            </a:r>
            <a:endParaRPr lang="ko-KR" alt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542125" y="6078280"/>
            <a:ext cx="35137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+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2232593" y="6447612"/>
            <a:ext cx="77777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Noise</a:t>
            </a:r>
            <a:endParaRPr lang="ko-KR" altLang="en-US" dirty="0"/>
          </a:p>
        </p:txBody>
      </p:sp>
      <p:sp>
        <p:nvSpPr>
          <p:cNvPr id="62" name="TextBox 61"/>
          <p:cNvSpPr txBox="1"/>
          <p:nvPr/>
        </p:nvSpPr>
        <p:spPr>
          <a:xfrm>
            <a:off x="6143984" y="6447612"/>
            <a:ext cx="77777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Noise</a:t>
            </a:r>
            <a:endParaRPr lang="ko-KR" altLang="en-US" dirty="0"/>
          </a:p>
        </p:txBody>
      </p:sp>
      <p:sp>
        <p:nvSpPr>
          <p:cNvPr id="63" name="직사각형 62"/>
          <p:cNvSpPr/>
          <p:nvPr/>
        </p:nvSpPr>
        <p:spPr>
          <a:xfrm>
            <a:off x="1201046" y="1056960"/>
            <a:ext cx="2193882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Training Process</a:t>
            </a:r>
            <a:endParaRPr lang="ko-KR" alt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176760" y="1422068"/>
            <a:ext cx="2203859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LSTM/GRU = 1000</a:t>
            </a:r>
          </a:p>
        </p:txBody>
      </p:sp>
      <p:sp>
        <p:nvSpPr>
          <p:cNvPr id="65" name="직사각형 64"/>
          <p:cNvSpPr/>
          <p:nvPr/>
        </p:nvSpPr>
        <p:spPr>
          <a:xfrm>
            <a:off x="176759" y="1740462"/>
            <a:ext cx="2203859" cy="369332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Linear = </a:t>
            </a:r>
            <a:r>
              <a:rPr lang="en-US" altLang="ko-KR" b="1" dirty="0" smtClean="0">
                <a:solidFill>
                  <a:schemeClr val="bg1"/>
                </a:solidFill>
              </a:rPr>
              <a:t>72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1201046" y="2204864"/>
            <a:ext cx="112883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30Frame</a:t>
            </a:r>
            <a:endParaRPr lang="ko-KR" altLang="en-US" b="1" dirty="0"/>
          </a:p>
        </p:txBody>
      </p:sp>
      <p:sp>
        <p:nvSpPr>
          <p:cNvPr id="68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6984563" y="6461131"/>
            <a:ext cx="2133600" cy="365125"/>
          </a:xfrm>
        </p:spPr>
        <p:txBody>
          <a:bodyPr/>
          <a:lstStyle/>
          <a:p>
            <a:fld id="{A6B50108-6314-4083-BC0F-BC6DB07FE431}" type="slidenum">
              <a:rPr lang="ko-KR" altLang="en-US" smtClean="0"/>
              <a:t>25</a:t>
            </a:fld>
            <a:endParaRPr lang="ko-KR" altLang="en-US"/>
          </a:p>
        </p:txBody>
      </p:sp>
      <p:cxnSp>
        <p:nvCxnSpPr>
          <p:cNvPr id="69" name="직선 화살표 연결선 68"/>
          <p:cNvCxnSpPr/>
          <p:nvPr/>
        </p:nvCxnSpPr>
        <p:spPr>
          <a:xfrm rot="16200000" flipV="1">
            <a:off x="8237992" y="2482420"/>
            <a:ext cx="183551" cy="1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2445792" y="6078280"/>
            <a:ext cx="35137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+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6357183" y="6055905"/>
            <a:ext cx="35137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+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81" name="직사각형 80"/>
          <p:cNvSpPr/>
          <p:nvPr/>
        </p:nvSpPr>
        <p:spPr>
          <a:xfrm>
            <a:off x="5995518" y="3112765"/>
            <a:ext cx="973813" cy="391784"/>
          </a:xfrm>
          <a:prstGeom prst="rect">
            <a:avLst/>
          </a:prstGeom>
          <a:solidFill>
            <a:schemeClr val="accent6">
              <a:lumMod val="75000"/>
            </a:schemeClr>
          </a:solidFill>
          <a:ln w="508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Linear1</a:t>
            </a:r>
            <a:endParaRPr lang="ko-KR" altLang="en-US" dirty="0"/>
          </a:p>
        </p:txBody>
      </p:sp>
      <p:sp>
        <p:nvSpPr>
          <p:cNvPr id="82" name="직사각형 81"/>
          <p:cNvSpPr/>
          <p:nvPr/>
        </p:nvSpPr>
        <p:spPr>
          <a:xfrm>
            <a:off x="314615" y="3110860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2221122" y="3110860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84" name="직선 화살표 연결선 83"/>
          <p:cNvCxnSpPr/>
          <p:nvPr/>
        </p:nvCxnSpPr>
        <p:spPr>
          <a:xfrm flipV="1">
            <a:off x="801521" y="4204914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/>
          <p:cNvCxnSpPr/>
          <p:nvPr/>
        </p:nvCxnSpPr>
        <p:spPr>
          <a:xfrm flipV="1">
            <a:off x="2721153" y="4204914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직사각형 85"/>
          <p:cNvSpPr/>
          <p:nvPr/>
        </p:nvSpPr>
        <p:spPr>
          <a:xfrm>
            <a:off x="7842860" y="3110591"/>
            <a:ext cx="973813" cy="391784"/>
          </a:xfrm>
          <a:prstGeom prst="rect">
            <a:avLst/>
          </a:prstGeom>
          <a:solidFill>
            <a:schemeClr val="accent6">
              <a:lumMod val="75000"/>
            </a:schemeClr>
          </a:solidFill>
          <a:ln w="508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Linear2</a:t>
            </a:r>
            <a:endParaRPr lang="ko-KR" altLang="en-US" dirty="0"/>
          </a:p>
        </p:txBody>
      </p:sp>
      <p:cxnSp>
        <p:nvCxnSpPr>
          <p:cNvPr id="6" name="꺾인 연결선 5"/>
          <p:cNvCxnSpPr>
            <a:stCxn id="54" idx="3"/>
            <a:endCxn id="44" idx="2"/>
          </p:cNvCxnSpPr>
          <p:nvPr/>
        </p:nvCxnSpPr>
        <p:spPr>
          <a:xfrm>
            <a:off x="6816440" y="1677248"/>
            <a:ext cx="1507466" cy="2761768"/>
          </a:xfrm>
          <a:prstGeom prst="bentConnector4">
            <a:avLst>
              <a:gd name="adj1" fmla="val 33850"/>
              <a:gd name="adj2" fmla="val 142306"/>
            </a:avLst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덧셈 기호 3"/>
          <p:cNvSpPr/>
          <p:nvPr/>
        </p:nvSpPr>
        <p:spPr>
          <a:xfrm>
            <a:off x="5414640" y="2643813"/>
            <a:ext cx="427020" cy="610461"/>
          </a:xfrm>
          <a:prstGeom prst="mathPlus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꺾인 연결선 6"/>
          <p:cNvCxnSpPr>
            <a:endCxn id="4" idx="1"/>
          </p:cNvCxnSpPr>
          <p:nvPr/>
        </p:nvCxnSpPr>
        <p:spPr>
          <a:xfrm rot="10800000">
            <a:off x="5628150" y="3173357"/>
            <a:ext cx="669560" cy="2245112"/>
          </a:xfrm>
          <a:prstGeom prst="bentConnector2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꺾인 연결선 8"/>
          <p:cNvCxnSpPr>
            <a:stCxn id="4" idx="3"/>
          </p:cNvCxnSpPr>
          <p:nvPr/>
        </p:nvCxnSpPr>
        <p:spPr>
          <a:xfrm rot="5400000" flipH="1" flipV="1">
            <a:off x="5433957" y="1871441"/>
            <a:ext cx="1047482" cy="659096"/>
          </a:xfrm>
          <a:prstGeom prst="bentConnector2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꺾인 연결선 54"/>
          <p:cNvCxnSpPr/>
          <p:nvPr/>
        </p:nvCxnSpPr>
        <p:spPr>
          <a:xfrm rot="10800000">
            <a:off x="7646856" y="3177232"/>
            <a:ext cx="669560" cy="2245112"/>
          </a:xfrm>
          <a:prstGeom prst="bentConnector2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꺾인 연결선 72"/>
          <p:cNvCxnSpPr/>
          <p:nvPr/>
        </p:nvCxnSpPr>
        <p:spPr>
          <a:xfrm rot="5400000" flipH="1" flipV="1">
            <a:off x="7452663" y="1875316"/>
            <a:ext cx="1047482" cy="659096"/>
          </a:xfrm>
          <a:prstGeom prst="bentConnector2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덧셈 기호 73"/>
          <p:cNvSpPr/>
          <p:nvPr/>
        </p:nvSpPr>
        <p:spPr>
          <a:xfrm>
            <a:off x="7439943" y="2643812"/>
            <a:ext cx="427020" cy="610461"/>
          </a:xfrm>
          <a:prstGeom prst="mathPlus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TextBox 66"/>
          <p:cNvSpPr txBox="1"/>
          <p:nvPr/>
        </p:nvSpPr>
        <p:spPr>
          <a:xfrm>
            <a:off x="6848250" y="2175262"/>
            <a:ext cx="112883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60Frame</a:t>
            </a:r>
            <a:endParaRPr lang="ko-KR" altLang="en-US" b="1" dirty="0"/>
          </a:p>
        </p:txBody>
      </p:sp>
      <p:cxnSp>
        <p:nvCxnSpPr>
          <p:cNvPr id="76" name="직선 연결선 75"/>
          <p:cNvCxnSpPr/>
          <p:nvPr/>
        </p:nvCxnSpPr>
        <p:spPr>
          <a:xfrm>
            <a:off x="3779912" y="3578914"/>
            <a:ext cx="0" cy="1722294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/>
          <p:cNvCxnSpPr/>
          <p:nvPr/>
        </p:nvCxnSpPr>
        <p:spPr>
          <a:xfrm>
            <a:off x="5292080" y="3578092"/>
            <a:ext cx="0" cy="1723116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4064613" y="5326608"/>
            <a:ext cx="102060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Sharing</a:t>
            </a:r>
            <a:endParaRPr lang="ko-KR" altLang="en-US" b="1" dirty="0"/>
          </a:p>
        </p:txBody>
      </p:sp>
      <p:sp>
        <p:nvSpPr>
          <p:cNvPr id="79" name="TextBox 78"/>
          <p:cNvSpPr txBox="1"/>
          <p:nvPr/>
        </p:nvSpPr>
        <p:spPr>
          <a:xfrm>
            <a:off x="3898528" y="4906476"/>
            <a:ext cx="1307346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Parameter</a:t>
            </a:r>
            <a:endParaRPr lang="ko-KR" altLang="en-US" b="1" dirty="0"/>
          </a:p>
        </p:txBody>
      </p:sp>
      <p:cxnSp>
        <p:nvCxnSpPr>
          <p:cNvPr id="80" name="직선 연결선 79"/>
          <p:cNvCxnSpPr/>
          <p:nvPr/>
        </p:nvCxnSpPr>
        <p:spPr>
          <a:xfrm>
            <a:off x="3779912" y="5301208"/>
            <a:ext cx="151216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직사각형 86"/>
          <p:cNvSpPr/>
          <p:nvPr/>
        </p:nvSpPr>
        <p:spPr>
          <a:xfrm>
            <a:off x="2380618" y="1422068"/>
            <a:ext cx="3131328" cy="31923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Linear1, 2,..,N = </a:t>
            </a:r>
            <a:r>
              <a:rPr lang="en-US" altLang="ko-KR" dirty="0" smtClean="0">
                <a:solidFill>
                  <a:srgbClr val="FFFF00"/>
                </a:solidFill>
              </a:rPr>
              <a:t>Not sharing</a:t>
            </a:r>
            <a:endParaRPr lang="ko-KR" altLang="en-US" dirty="0">
              <a:solidFill>
                <a:srgbClr val="FFFF00"/>
              </a:solidFill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2380619" y="1741299"/>
            <a:ext cx="3131328" cy="369332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Linear(N) = 72X2</a:t>
            </a:r>
          </a:p>
        </p:txBody>
      </p:sp>
    </p:spTree>
    <p:extLst>
      <p:ext uri="{BB962C8B-B14F-4D97-AF65-F5344CB8AC3E}">
        <p14:creationId xmlns:p14="http://schemas.microsoft.com/office/powerpoint/2010/main" val="2910135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My Suggestion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pic>
        <p:nvPicPr>
          <p:cNvPr id="32" name="그림 31"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126" name="TextBox 125"/>
          <p:cNvSpPr txBox="1"/>
          <p:nvPr/>
        </p:nvSpPr>
        <p:spPr>
          <a:xfrm>
            <a:off x="176760" y="1422068"/>
            <a:ext cx="2203859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LSTM/GRU = 1000</a:t>
            </a:r>
          </a:p>
        </p:txBody>
      </p:sp>
      <p:sp>
        <p:nvSpPr>
          <p:cNvPr id="127" name="직사각형 126"/>
          <p:cNvSpPr/>
          <p:nvPr/>
        </p:nvSpPr>
        <p:spPr>
          <a:xfrm>
            <a:off x="176759" y="1740462"/>
            <a:ext cx="2203859" cy="369332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Linear = </a:t>
            </a:r>
            <a:r>
              <a:rPr lang="en-US" altLang="ko-KR" b="1" dirty="0" smtClean="0">
                <a:solidFill>
                  <a:schemeClr val="bg1"/>
                </a:solidFill>
              </a:rPr>
              <a:t>72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cxnSp>
        <p:nvCxnSpPr>
          <p:cNvPr id="128" name="직선 화살표 연결선 127"/>
          <p:cNvCxnSpPr/>
          <p:nvPr/>
        </p:nvCxnSpPr>
        <p:spPr>
          <a:xfrm flipV="1">
            <a:off x="3338738" y="3578093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직선 화살표 연결선 194"/>
          <p:cNvCxnSpPr/>
          <p:nvPr/>
        </p:nvCxnSpPr>
        <p:spPr>
          <a:xfrm flipV="1">
            <a:off x="1466530" y="3578092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6" name="직사각형 195"/>
          <p:cNvSpPr/>
          <p:nvPr/>
        </p:nvSpPr>
        <p:spPr>
          <a:xfrm>
            <a:off x="4274097" y="2476722"/>
            <a:ext cx="648071" cy="22043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C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O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N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T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E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X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T</a:t>
            </a:r>
            <a:endParaRPr lang="en-US" altLang="ko-KR" b="1" dirty="0" smtClean="0">
              <a:solidFill>
                <a:schemeClr val="tx1"/>
              </a:solidFill>
            </a:endParaRPr>
          </a:p>
        </p:txBody>
      </p:sp>
      <p:cxnSp>
        <p:nvCxnSpPr>
          <p:cNvPr id="247" name="직선 화살표 연결선 246"/>
          <p:cNvCxnSpPr/>
          <p:nvPr/>
        </p:nvCxnSpPr>
        <p:spPr>
          <a:xfrm flipV="1">
            <a:off x="801308" y="4204914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직선 화살표 연결선 247"/>
          <p:cNvCxnSpPr/>
          <p:nvPr/>
        </p:nvCxnSpPr>
        <p:spPr>
          <a:xfrm flipV="1">
            <a:off x="2720940" y="4204914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0" name="Picture 8" descr="C:\Users\medic\Desktop\11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986" y="4802301"/>
            <a:ext cx="723077" cy="1232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1" name="Picture 9" descr="C:\Users\medic\Desktop\222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043" y="4799469"/>
            <a:ext cx="553415" cy="1199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3" name="TextBox 252"/>
          <p:cNvSpPr txBox="1"/>
          <p:nvPr/>
        </p:nvSpPr>
        <p:spPr>
          <a:xfrm>
            <a:off x="1200833" y="2204864"/>
            <a:ext cx="112883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30Frame</a:t>
            </a:r>
            <a:endParaRPr lang="ko-KR" altLang="en-US" b="1" dirty="0"/>
          </a:p>
        </p:txBody>
      </p:sp>
      <p:sp>
        <p:nvSpPr>
          <p:cNvPr id="259" name="직사각형 258"/>
          <p:cNvSpPr/>
          <p:nvPr/>
        </p:nvSpPr>
        <p:spPr>
          <a:xfrm>
            <a:off x="314615" y="3110860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60" name="직사각형 259"/>
          <p:cNvSpPr/>
          <p:nvPr/>
        </p:nvSpPr>
        <p:spPr>
          <a:xfrm>
            <a:off x="2221122" y="3110860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5995519" y="3502644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7836999" y="3504549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39" name="직선 화살표 연결선 38"/>
          <p:cNvCxnSpPr/>
          <p:nvPr/>
        </p:nvCxnSpPr>
        <p:spPr>
          <a:xfrm flipV="1">
            <a:off x="7101392" y="3578912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/>
          <p:nvPr/>
        </p:nvCxnSpPr>
        <p:spPr>
          <a:xfrm rot="16200000" flipV="1">
            <a:off x="6377074" y="2470363"/>
            <a:ext cx="183551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/>
          <p:nvPr/>
        </p:nvCxnSpPr>
        <p:spPr>
          <a:xfrm flipV="1">
            <a:off x="6505397" y="4511470"/>
            <a:ext cx="10818" cy="357690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10" descr="C:\Users\medic\Desktop\333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4818" y="4802300"/>
            <a:ext cx="589771" cy="1232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11" descr="C:\Users\medic\Desktop\444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354" y="994568"/>
            <a:ext cx="622086" cy="1365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직사각형 44"/>
          <p:cNvSpPr/>
          <p:nvPr/>
        </p:nvSpPr>
        <p:spPr>
          <a:xfrm>
            <a:off x="5992558" y="2643813"/>
            <a:ext cx="973813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46" name="직사각형 45"/>
          <p:cNvSpPr/>
          <p:nvPr/>
        </p:nvSpPr>
        <p:spPr>
          <a:xfrm>
            <a:off x="7843394" y="2643813"/>
            <a:ext cx="977291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cxnSp>
        <p:nvCxnSpPr>
          <p:cNvPr id="48" name="직선 화살표 연결선 47"/>
          <p:cNvCxnSpPr/>
          <p:nvPr/>
        </p:nvCxnSpPr>
        <p:spPr>
          <a:xfrm rot="16200000" flipV="1">
            <a:off x="8237992" y="2482420"/>
            <a:ext cx="183551" cy="1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/>
          <p:cNvSpPr/>
          <p:nvPr/>
        </p:nvSpPr>
        <p:spPr>
          <a:xfrm>
            <a:off x="5995518" y="3112765"/>
            <a:ext cx="973813" cy="391784"/>
          </a:xfrm>
          <a:prstGeom prst="rect">
            <a:avLst/>
          </a:prstGeom>
          <a:solidFill>
            <a:schemeClr val="accent6">
              <a:lumMod val="75000"/>
            </a:schemeClr>
          </a:solidFill>
          <a:ln w="508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Linear1</a:t>
            </a:r>
            <a:endParaRPr lang="ko-KR" altLang="en-US" dirty="0"/>
          </a:p>
        </p:txBody>
      </p:sp>
      <p:sp>
        <p:nvSpPr>
          <p:cNvPr id="50" name="직사각형 49"/>
          <p:cNvSpPr/>
          <p:nvPr/>
        </p:nvSpPr>
        <p:spPr>
          <a:xfrm>
            <a:off x="7842860" y="3110591"/>
            <a:ext cx="973813" cy="391784"/>
          </a:xfrm>
          <a:prstGeom prst="rect">
            <a:avLst/>
          </a:prstGeom>
          <a:solidFill>
            <a:schemeClr val="accent6">
              <a:lumMod val="75000"/>
            </a:schemeClr>
          </a:solidFill>
          <a:ln w="508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Linear2</a:t>
            </a:r>
            <a:endParaRPr lang="ko-KR" altLang="en-US" dirty="0"/>
          </a:p>
        </p:txBody>
      </p:sp>
      <p:cxnSp>
        <p:nvCxnSpPr>
          <p:cNvPr id="51" name="꺾인 연결선 50"/>
          <p:cNvCxnSpPr>
            <a:stCxn id="44" idx="3"/>
            <a:endCxn id="38" idx="2"/>
          </p:cNvCxnSpPr>
          <p:nvPr/>
        </p:nvCxnSpPr>
        <p:spPr>
          <a:xfrm>
            <a:off x="6816440" y="1677248"/>
            <a:ext cx="1507466" cy="2761768"/>
          </a:xfrm>
          <a:prstGeom prst="bentConnector4">
            <a:avLst>
              <a:gd name="adj1" fmla="val 33850"/>
              <a:gd name="adj2" fmla="val 142306"/>
            </a:avLst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/>
          <p:cNvCxnSpPr/>
          <p:nvPr/>
        </p:nvCxnSpPr>
        <p:spPr>
          <a:xfrm flipV="1">
            <a:off x="5172704" y="3578913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Picture 12" descr="C:\Users\medic\Desktop\555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6164" y="936339"/>
            <a:ext cx="662484" cy="1454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6984563" y="6461131"/>
            <a:ext cx="2133600" cy="365125"/>
          </a:xfrm>
        </p:spPr>
        <p:txBody>
          <a:bodyPr/>
          <a:lstStyle/>
          <a:p>
            <a:fld id="{A6B50108-6314-4083-BC0F-BC6DB07FE431}" type="slidenum">
              <a:rPr lang="ko-KR" altLang="en-US" smtClean="0"/>
              <a:t>26</a:t>
            </a:fld>
            <a:endParaRPr lang="ko-KR" altLang="en-US"/>
          </a:p>
        </p:txBody>
      </p:sp>
      <p:cxnSp>
        <p:nvCxnSpPr>
          <p:cNvPr id="59" name="꺾인 연결선 58"/>
          <p:cNvCxnSpPr/>
          <p:nvPr/>
        </p:nvCxnSpPr>
        <p:spPr>
          <a:xfrm rot="10800000">
            <a:off x="7646856" y="3177232"/>
            <a:ext cx="669560" cy="2245112"/>
          </a:xfrm>
          <a:prstGeom prst="bentConnector2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덧셈 기호 60"/>
          <p:cNvSpPr/>
          <p:nvPr/>
        </p:nvSpPr>
        <p:spPr>
          <a:xfrm>
            <a:off x="7439943" y="2643812"/>
            <a:ext cx="427020" cy="610461"/>
          </a:xfrm>
          <a:prstGeom prst="mathPlus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덧셈 기호 61"/>
          <p:cNvSpPr/>
          <p:nvPr/>
        </p:nvSpPr>
        <p:spPr>
          <a:xfrm>
            <a:off x="5414640" y="2643813"/>
            <a:ext cx="427020" cy="610461"/>
          </a:xfrm>
          <a:prstGeom prst="mathPlus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3" name="꺾인 연결선 62"/>
          <p:cNvCxnSpPr>
            <a:endCxn id="62" idx="1"/>
          </p:cNvCxnSpPr>
          <p:nvPr/>
        </p:nvCxnSpPr>
        <p:spPr>
          <a:xfrm rot="10800000">
            <a:off x="5628150" y="3173357"/>
            <a:ext cx="669560" cy="2245112"/>
          </a:xfrm>
          <a:prstGeom prst="bentConnector2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꺾인 연결선 63"/>
          <p:cNvCxnSpPr>
            <a:stCxn id="62" idx="3"/>
          </p:cNvCxnSpPr>
          <p:nvPr/>
        </p:nvCxnSpPr>
        <p:spPr>
          <a:xfrm rot="5400000" flipH="1" flipV="1">
            <a:off x="5433957" y="1871441"/>
            <a:ext cx="1047482" cy="659096"/>
          </a:xfrm>
          <a:prstGeom prst="bentConnector2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3779912" y="3578914"/>
            <a:ext cx="0" cy="1722294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5292080" y="3578092"/>
            <a:ext cx="0" cy="1723116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3779912" y="5301208"/>
            <a:ext cx="151216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064613" y="5326608"/>
            <a:ext cx="102060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Sharing</a:t>
            </a:r>
            <a:endParaRPr lang="ko-KR" altLang="en-US" b="1" dirty="0"/>
          </a:p>
        </p:txBody>
      </p:sp>
      <p:sp>
        <p:nvSpPr>
          <p:cNvPr id="65" name="TextBox 64"/>
          <p:cNvSpPr txBox="1"/>
          <p:nvPr/>
        </p:nvSpPr>
        <p:spPr>
          <a:xfrm>
            <a:off x="3898528" y="4906476"/>
            <a:ext cx="1307346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Parameter</a:t>
            </a:r>
            <a:endParaRPr lang="ko-KR" altLang="en-US" b="1" dirty="0"/>
          </a:p>
        </p:txBody>
      </p:sp>
      <p:sp>
        <p:nvSpPr>
          <p:cNvPr id="66" name="TextBox 65"/>
          <p:cNvSpPr txBox="1"/>
          <p:nvPr/>
        </p:nvSpPr>
        <p:spPr>
          <a:xfrm>
            <a:off x="2380619" y="1741299"/>
            <a:ext cx="3131328" cy="369332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Linear(N) = 72X2</a:t>
            </a:r>
          </a:p>
        </p:txBody>
      </p:sp>
      <p:sp>
        <p:nvSpPr>
          <p:cNvPr id="56" name="직사각형 55"/>
          <p:cNvSpPr/>
          <p:nvPr/>
        </p:nvSpPr>
        <p:spPr>
          <a:xfrm>
            <a:off x="1201046" y="1056960"/>
            <a:ext cx="2193882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Test Process</a:t>
            </a:r>
            <a:endParaRPr lang="ko-KR" altLang="en-US" dirty="0"/>
          </a:p>
        </p:txBody>
      </p:sp>
      <p:sp>
        <p:nvSpPr>
          <p:cNvPr id="55" name="직사각형 54"/>
          <p:cNvSpPr/>
          <p:nvPr/>
        </p:nvSpPr>
        <p:spPr>
          <a:xfrm>
            <a:off x="2380618" y="1422068"/>
            <a:ext cx="3131328" cy="31923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Linear1, 2,..,N = </a:t>
            </a:r>
            <a:r>
              <a:rPr lang="en-US" altLang="ko-KR" dirty="0" smtClean="0">
                <a:solidFill>
                  <a:srgbClr val="FFFF00"/>
                </a:solidFill>
              </a:rPr>
              <a:t>Not sharing</a:t>
            </a:r>
            <a:endParaRPr lang="ko-KR" altLang="en-US" dirty="0">
              <a:solidFill>
                <a:srgbClr val="FFFF00"/>
              </a:solidFill>
            </a:endParaRPr>
          </a:p>
        </p:txBody>
      </p:sp>
      <p:cxnSp>
        <p:nvCxnSpPr>
          <p:cNvPr id="58" name="꺾인 연결선 57"/>
          <p:cNvCxnSpPr/>
          <p:nvPr/>
        </p:nvCxnSpPr>
        <p:spPr>
          <a:xfrm rot="5400000" flipH="1" flipV="1">
            <a:off x="7452663" y="1875316"/>
            <a:ext cx="1047482" cy="659096"/>
          </a:xfrm>
          <a:prstGeom prst="bentConnector2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6848250" y="2175262"/>
            <a:ext cx="112883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60Frame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534425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My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Suggestion - Result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45" name="슬라이드 번호 개체 틀 4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27</a:t>
            </a:fld>
            <a:endParaRPr lang="ko-KR" altLang="en-US"/>
          </a:p>
        </p:txBody>
      </p:sp>
      <p:pic>
        <p:nvPicPr>
          <p:cNvPr id="1026" name="Picture 2" descr="C:\Users\medic\Desktop\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8444" y="2924944"/>
            <a:ext cx="3511187" cy="343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그림 21">
            <a:hlinkClick r:id="rId3" action="ppaction://hlinksldjump"/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4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solidFill>
              <a:schemeClr val="bg2">
                <a:lumMod val="90000"/>
              </a:schemeClr>
            </a:solidFill>
            <a:prstDash val="solid"/>
            <a:round/>
          </a:ln>
        </p:spPr>
      </p:pic>
      <p:pic>
        <p:nvPicPr>
          <p:cNvPr id="1027" name="Picture 3" descr="C:\Users\medic\Desktop\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62" y="4584441"/>
            <a:ext cx="3528426" cy="356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/>
          <p:cNvSpPr txBox="1"/>
          <p:nvPr/>
        </p:nvSpPr>
        <p:spPr>
          <a:xfrm>
            <a:off x="3013332" y="1292920"/>
            <a:ext cx="2595582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2800" b="1" dirty="0" smtClean="0"/>
              <a:t>100000 Epoch</a:t>
            </a:r>
            <a:endParaRPr lang="ko-KR" altLang="en-US" sz="2800" b="1" dirty="0"/>
          </a:p>
        </p:txBody>
      </p:sp>
      <p:sp>
        <p:nvSpPr>
          <p:cNvPr id="39" name="직사각형 38"/>
          <p:cNvSpPr/>
          <p:nvPr/>
        </p:nvSpPr>
        <p:spPr>
          <a:xfrm>
            <a:off x="223764" y="2793702"/>
            <a:ext cx="2642024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 smtClean="0"/>
              <a:t>Training Process</a:t>
            </a:r>
            <a:endParaRPr lang="ko-KR" altLang="en-US" sz="2400" dirty="0"/>
          </a:p>
        </p:txBody>
      </p:sp>
      <p:sp>
        <p:nvSpPr>
          <p:cNvPr id="40" name="직사각형 39"/>
          <p:cNvSpPr/>
          <p:nvPr/>
        </p:nvSpPr>
        <p:spPr>
          <a:xfrm>
            <a:off x="223763" y="4551511"/>
            <a:ext cx="2642024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 smtClean="0"/>
              <a:t>Test Process</a:t>
            </a:r>
            <a:endParaRPr lang="ko-KR" altLang="en-US" sz="2400" dirty="0"/>
          </a:p>
        </p:txBody>
      </p:sp>
      <p:sp>
        <p:nvSpPr>
          <p:cNvPr id="41" name="TextBox 40"/>
          <p:cNvSpPr txBox="1"/>
          <p:nvPr/>
        </p:nvSpPr>
        <p:spPr>
          <a:xfrm>
            <a:off x="2987824" y="2884874"/>
            <a:ext cx="24580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/>
              <a:t>Joint angle Error</a:t>
            </a:r>
            <a:r>
              <a:rPr lang="en-US" altLang="ko-KR" sz="2000" dirty="0" smtClean="0"/>
              <a:t> : </a:t>
            </a:r>
            <a:endParaRPr lang="ko-KR" altLang="en-US" sz="2000" dirty="0"/>
          </a:p>
        </p:txBody>
      </p:sp>
      <p:sp>
        <p:nvSpPr>
          <p:cNvPr id="42" name="TextBox 41"/>
          <p:cNvSpPr txBox="1"/>
          <p:nvPr/>
        </p:nvSpPr>
        <p:spPr>
          <a:xfrm>
            <a:off x="2973160" y="4558085"/>
            <a:ext cx="24580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/>
              <a:t>Joint angle Error</a:t>
            </a:r>
            <a:r>
              <a:rPr lang="en-US" altLang="ko-KR" sz="2000" dirty="0" smtClean="0"/>
              <a:t> : 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64154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My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Suggestion - Result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36" name="슬라이드 번호 개체 틀 44"/>
          <p:cNvSpPr>
            <a:spLocks noGrp="1"/>
          </p:cNvSpPr>
          <p:nvPr>
            <p:ph type="sldNum" sz="quarter" idx="12"/>
          </p:nvPr>
        </p:nvSpPr>
        <p:spPr>
          <a:xfrm>
            <a:off x="6984563" y="6461131"/>
            <a:ext cx="2133600" cy="365125"/>
          </a:xfrm>
        </p:spPr>
        <p:txBody>
          <a:bodyPr/>
          <a:lstStyle/>
          <a:p>
            <a:fld id="{A6B50108-6314-4083-BC0F-BC6DB07FE431}" type="slidenum">
              <a:rPr lang="ko-KR" altLang="en-US" smtClean="0"/>
              <a:t>28</a:t>
            </a:fld>
            <a:endParaRPr lang="ko-KR" altLang="en-US"/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38" name="오른쪽 화살표 37"/>
          <p:cNvSpPr/>
          <p:nvPr/>
        </p:nvSpPr>
        <p:spPr>
          <a:xfrm>
            <a:off x="223764" y="6260129"/>
            <a:ext cx="8735867" cy="26521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/>
          <p:cNvSpPr/>
          <p:nvPr/>
        </p:nvSpPr>
        <p:spPr>
          <a:xfrm>
            <a:off x="2475091" y="3933055"/>
            <a:ext cx="152693" cy="244827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/>
          <p:cNvSpPr/>
          <p:nvPr/>
        </p:nvSpPr>
        <p:spPr>
          <a:xfrm>
            <a:off x="2475091" y="1124744"/>
            <a:ext cx="152693" cy="24482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오른쪽 화살표 40"/>
          <p:cNvSpPr/>
          <p:nvPr/>
        </p:nvSpPr>
        <p:spPr>
          <a:xfrm>
            <a:off x="223762" y="3429000"/>
            <a:ext cx="8735867" cy="26521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2" name="Picture 2" descr="C:\Users\medic\Desktop\1.PNG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288" y="945576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3" descr="C:\Users\medic\Desktop\4.PNG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4632" y="950827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4" descr="C:\Users\medic\Desktop\2.PNG"/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951979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5" descr="C:\Users\medic\Desktop\3.PNG"/>
          <p:cNvPicPr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0208" y="950827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TextBox 46"/>
          <p:cNvSpPr txBox="1"/>
          <p:nvPr/>
        </p:nvSpPr>
        <p:spPr>
          <a:xfrm>
            <a:off x="827584" y="6476094"/>
            <a:ext cx="1071127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 smtClean="0"/>
              <a:t>30-Frame</a:t>
            </a:r>
            <a:endParaRPr lang="ko-KR" altLang="en-US" sz="1600" dirty="0"/>
          </a:p>
        </p:txBody>
      </p:sp>
      <p:sp>
        <p:nvSpPr>
          <p:cNvPr id="48" name="TextBox 47"/>
          <p:cNvSpPr txBox="1"/>
          <p:nvPr/>
        </p:nvSpPr>
        <p:spPr>
          <a:xfrm>
            <a:off x="3131840" y="6476094"/>
            <a:ext cx="1071127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4</a:t>
            </a:r>
            <a:r>
              <a:rPr lang="en-US" altLang="ko-KR" sz="1600" dirty="0" smtClean="0"/>
              <a:t>0-Frame</a:t>
            </a:r>
            <a:endParaRPr lang="ko-KR" altLang="en-US" sz="1600" dirty="0"/>
          </a:p>
        </p:txBody>
      </p:sp>
      <p:sp>
        <p:nvSpPr>
          <p:cNvPr id="49" name="TextBox 48"/>
          <p:cNvSpPr txBox="1"/>
          <p:nvPr/>
        </p:nvSpPr>
        <p:spPr>
          <a:xfrm>
            <a:off x="5280248" y="6476094"/>
            <a:ext cx="1071127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6</a:t>
            </a:r>
            <a:r>
              <a:rPr lang="en-US" altLang="ko-KR" sz="1600" dirty="0" smtClean="0"/>
              <a:t>0-Frame</a:t>
            </a:r>
            <a:endParaRPr lang="ko-KR" altLang="en-US" sz="1600" dirty="0"/>
          </a:p>
        </p:txBody>
      </p:sp>
      <p:sp>
        <p:nvSpPr>
          <p:cNvPr id="50" name="TextBox 49"/>
          <p:cNvSpPr txBox="1"/>
          <p:nvPr/>
        </p:nvSpPr>
        <p:spPr>
          <a:xfrm>
            <a:off x="7410712" y="6476094"/>
            <a:ext cx="1071127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9</a:t>
            </a:r>
            <a:r>
              <a:rPr lang="en-US" altLang="ko-KR" sz="1600" dirty="0" smtClean="0"/>
              <a:t>0-Frame</a:t>
            </a:r>
            <a:endParaRPr lang="ko-KR" altLang="en-US" sz="1600" dirty="0"/>
          </a:p>
        </p:txBody>
      </p:sp>
      <p:pic>
        <p:nvPicPr>
          <p:cNvPr id="51" name="Picture 6" descr="C:\Users\medic\Desktop\1.PNG"/>
          <p:cNvPicPr preferRelativeResize="0">
            <a:picLocks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147" y="3782021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7" descr="C:\Users\medic\Desktop\2.PNG"/>
          <p:cNvPicPr preferRelativeResize="0">
            <a:picLocks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0103" y="3787775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8" descr="C:\Users\medic\Desktop\3.PNG"/>
          <p:cNvPicPr preferRelativeResize="0">
            <a:picLocks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5890" y="3789039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9" descr="C:\Users\medic\Desktop\4.PNG"/>
          <p:cNvPicPr preferRelativeResize="0">
            <a:picLocks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6278" y="3787775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4389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My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Suggestion - Result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45" name="슬라이드 번호 개체 틀 4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29</a:t>
            </a:fld>
            <a:endParaRPr lang="ko-KR" altLang="en-US"/>
          </a:p>
        </p:txBody>
      </p:sp>
      <p:pic>
        <p:nvPicPr>
          <p:cNvPr id="22" name="그림 21"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7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pic>
        <p:nvPicPr>
          <p:cNvPr id="3" name="Original.wmv">
            <a:hlinkClick r:id="" action="ppaction://media"/>
          </p:cNvPr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51520" y="1196752"/>
            <a:ext cx="4320000" cy="5400000"/>
          </a:xfrm>
          <a:prstGeom prst="rect">
            <a:avLst/>
          </a:prstGeom>
        </p:spPr>
      </p:pic>
      <p:pic>
        <p:nvPicPr>
          <p:cNvPr id="4" name="m2.wmv">
            <a:hlinkClick r:id="" action="ppaction://media"/>
          </p:cNvPr>
          <p:cNvPicPr preferRelativeResize="0">
            <a:picLocks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644008" y="1202448"/>
            <a:ext cx="43200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513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Problem Suggestion</a:t>
              </a: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3</a:t>
            </a:fld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2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25" name="TextBox 24"/>
          <p:cNvSpPr txBox="1"/>
          <p:nvPr/>
        </p:nvSpPr>
        <p:spPr>
          <a:xfrm>
            <a:off x="202876" y="1187460"/>
            <a:ext cx="6241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ko-KR" b="1" dirty="0" smtClean="0">
                <a:solidFill>
                  <a:srgbClr val="556F75"/>
                </a:solidFill>
              </a:rPr>
              <a:t>Prediction(Generation) of Human motion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35496" y="1725191"/>
            <a:ext cx="904604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Is </a:t>
            </a:r>
            <a:r>
              <a:rPr lang="en-US" altLang="ko-KR" b="1" dirty="0"/>
              <a:t>it possible to </a:t>
            </a:r>
            <a:r>
              <a:rPr lang="en-US" altLang="ko-KR" b="1" dirty="0" smtClean="0"/>
              <a:t>predict(generate) the </a:t>
            </a:r>
            <a:r>
              <a:rPr lang="en-US" altLang="ko-KR" b="1" dirty="0">
                <a:solidFill>
                  <a:schemeClr val="accent6"/>
                </a:solidFill>
              </a:rPr>
              <a:t>next motion </a:t>
            </a:r>
            <a:r>
              <a:rPr lang="en-US" altLang="ko-KR" b="1" dirty="0"/>
              <a:t>with the </a:t>
            </a:r>
            <a:r>
              <a:rPr lang="en-US" altLang="ko-KR" b="1" dirty="0">
                <a:solidFill>
                  <a:schemeClr val="accent1"/>
                </a:solidFill>
              </a:rPr>
              <a:t>previous </a:t>
            </a:r>
            <a:r>
              <a:rPr lang="en-US" altLang="ko-KR" b="1" dirty="0" smtClean="0">
                <a:solidFill>
                  <a:schemeClr val="accent1"/>
                </a:solidFill>
              </a:rPr>
              <a:t>motion </a:t>
            </a:r>
            <a:r>
              <a:rPr lang="en-US" altLang="ko-KR" b="1" dirty="0"/>
              <a:t>information?</a:t>
            </a:r>
            <a:endParaRPr lang="ko-KR" altLang="en-US" b="1" dirty="0"/>
          </a:p>
        </p:txBody>
      </p:sp>
      <p:pic>
        <p:nvPicPr>
          <p:cNvPr id="5" name="Picture 2" descr="C:\Users\medic\Desktop\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2420888"/>
            <a:ext cx="7101668" cy="4010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936716" y="2420888"/>
            <a:ext cx="3102488" cy="4176464"/>
          </a:xfrm>
          <a:prstGeom prst="rect">
            <a:avLst/>
          </a:prstGeom>
          <a:solidFill>
            <a:schemeClr val="accent1">
              <a:lumMod val="20000"/>
              <a:lumOff val="8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4133808" y="2420888"/>
            <a:ext cx="4038592" cy="4176464"/>
          </a:xfrm>
          <a:prstGeom prst="rect">
            <a:avLst/>
          </a:prstGeom>
          <a:solidFill>
            <a:schemeClr val="accent6">
              <a:lumMod val="20000"/>
              <a:lumOff val="8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184030" y="2195572"/>
            <a:ext cx="641522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Past</a:t>
            </a:r>
            <a:endParaRPr lang="ko-KR" altLang="en-US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5728981" y="2195572"/>
            <a:ext cx="893643" cy="3693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Future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531317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3" name="Picture 5" descr="C:\Users\medic\Desktop\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844824"/>
            <a:ext cx="7867220" cy="3617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marL="0" lvl="1" indent="0" eaLnBrk="1" hangingPunct="1">
                <a:lnSpc>
                  <a:spcPct val="100000"/>
                </a:lnSpc>
                <a:buClr>
                  <a:schemeClr val="tx1"/>
                </a:buClr>
                <a:buNone/>
                <a:defRPr lang="ko-KR" altLang="en-US"/>
              </a:pPr>
              <a:r>
                <a:rPr lang="en-US" altLang="ko-KR" sz="2400" b="1" dirty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My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Suggestion - Solution Analysis</a:t>
              </a:r>
              <a:endParaRPr lang="en-US" altLang="ko-KR" sz="1400" b="1" dirty="0">
                <a:solidFill>
                  <a:srgbClr val="556F75"/>
                </a:solidFill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45" name="슬라이드 번호 개체 틀 4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30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2335045" y="5877272"/>
            <a:ext cx="56019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/>
              <a:t> : Role </a:t>
            </a:r>
            <a:r>
              <a:rPr lang="en-US" altLang="ko-KR" sz="2400" dirty="0"/>
              <a:t>to </a:t>
            </a:r>
            <a:r>
              <a:rPr lang="en-US" altLang="ko-KR" sz="2400" b="1" dirty="0">
                <a:solidFill>
                  <a:srgbClr val="FF0000"/>
                </a:solidFill>
              </a:rPr>
              <a:t>prevent error accumulation</a:t>
            </a:r>
            <a:endParaRPr lang="ko-KR" altLang="en-US" sz="2400" b="1" dirty="0">
              <a:solidFill>
                <a:srgbClr val="FF0000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309727" y="5927203"/>
            <a:ext cx="973813" cy="391784"/>
          </a:xfrm>
          <a:prstGeom prst="rect">
            <a:avLst/>
          </a:prstGeom>
          <a:solidFill>
            <a:schemeClr val="accent6">
              <a:lumMod val="75000"/>
            </a:schemeClr>
          </a:solidFill>
          <a:ln w="508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223762" y="1095127"/>
            <a:ext cx="2204578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2400" b="1" dirty="0" smtClean="0"/>
              <a:t>Error Analysis</a:t>
            </a:r>
            <a:endParaRPr lang="ko-KR" altLang="en-US" sz="2400" b="1" dirty="0"/>
          </a:p>
        </p:txBody>
      </p:sp>
      <p:pic>
        <p:nvPicPr>
          <p:cNvPr id="20" name="그림 19">
            <a:hlinkClick r:id="rId3" action="ppaction://hlinksldjump"/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4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solidFill>
              <a:schemeClr val="bg2">
                <a:lumMod val="90000"/>
              </a:schemeClr>
            </a:solidFill>
            <a:prstDash val="solid"/>
            <a:round/>
          </a:ln>
        </p:spPr>
      </p:pic>
      <p:pic>
        <p:nvPicPr>
          <p:cNvPr id="2051" name="Picture 3" descr="C:\Users\medic\Desktop\Cost Graph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762" y="1652640"/>
            <a:ext cx="85725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직사각형 29"/>
          <p:cNvSpPr/>
          <p:nvPr/>
        </p:nvSpPr>
        <p:spPr>
          <a:xfrm>
            <a:off x="6982563" y="3005957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6979085" y="2145221"/>
            <a:ext cx="977291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32" name="직사각형 31"/>
          <p:cNvSpPr/>
          <p:nvPr/>
        </p:nvSpPr>
        <p:spPr>
          <a:xfrm>
            <a:off x="6982563" y="2611999"/>
            <a:ext cx="973813" cy="391784"/>
          </a:xfrm>
          <a:prstGeom prst="rect">
            <a:avLst/>
          </a:prstGeom>
          <a:solidFill>
            <a:schemeClr val="accent6">
              <a:lumMod val="75000"/>
            </a:schemeClr>
          </a:solidFill>
          <a:ln w="508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04710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  <p:bldP spid="32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Learning Environment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357112" y="4026998"/>
            <a:ext cx="7994689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Using GTX1070  : about </a:t>
            </a:r>
            <a:r>
              <a:rPr lang="en-US" altLang="ko-KR" b="1" dirty="0" smtClean="0">
                <a:solidFill>
                  <a:srgbClr val="FF0000"/>
                </a:solidFill>
              </a:rPr>
              <a:t>20 hours</a:t>
            </a:r>
          </a:p>
          <a:p>
            <a:r>
              <a:rPr lang="en-US" altLang="ko-KR" b="1" dirty="0" smtClean="0"/>
              <a:t>Adam optimizer  :  </a:t>
            </a:r>
            <a:r>
              <a:rPr lang="en-US" altLang="ko-KR" b="1" dirty="0" smtClean="0">
                <a:solidFill>
                  <a:schemeClr val="tx2"/>
                </a:solidFill>
              </a:rPr>
              <a:t>Learning rate = 0.0001</a:t>
            </a:r>
          </a:p>
          <a:p>
            <a:r>
              <a:rPr lang="en-US" altLang="ko-KR" b="1" dirty="0" smtClean="0"/>
              <a:t>Batch size = </a:t>
            </a:r>
            <a:r>
              <a:rPr lang="en-US" altLang="ko-KR" b="1" dirty="0" smtClean="0">
                <a:solidFill>
                  <a:schemeClr val="tx2"/>
                </a:solidFill>
              </a:rPr>
              <a:t>68</a:t>
            </a:r>
            <a:endParaRPr lang="en-US" altLang="ko-KR" b="1" dirty="0">
              <a:solidFill>
                <a:schemeClr val="tx2"/>
              </a:solidFill>
            </a:endParaRPr>
          </a:p>
          <a:p>
            <a:r>
              <a:rPr lang="en-US" altLang="ko-KR" b="1" dirty="0" smtClean="0"/>
              <a:t>Initialization : </a:t>
            </a:r>
            <a:r>
              <a:rPr lang="en-US" altLang="ko-KR" b="1" dirty="0" smtClean="0">
                <a:solidFill>
                  <a:schemeClr val="tx2"/>
                </a:solidFill>
              </a:rPr>
              <a:t>Normal Distribution(mean=0 </a:t>
            </a:r>
            <a:r>
              <a:rPr lang="en-US" altLang="ko-KR" b="1" dirty="0">
                <a:solidFill>
                  <a:schemeClr val="tx2"/>
                </a:solidFill>
              </a:rPr>
              <a:t>, standard </a:t>
            </a:r>
            <a:r>
              <a:rPr lang="en-US" altLang="ko-KR" b="1" dirty="0" smtClean="0">
                <a:solidFill>
                  <a:schemeClr val="tx2"/>
                </a:solidFill>
              </a:rPr>
              <a:t>Deviation=0.01)</a:t>
            </a:r>
          </a:p>
          <a:p>
            <a:endParaRPr lang="en-US" altLang="ko-KR" b="1" dirty="0" smtClean="0"/>
          </a:p>
          <a:p>
            <a:r>
              <a:rPr lang="en-US" altLang="ko-KR" b="1" dirty="0" smtClean="0">
                <a:solidFill>
                  <a:srgbClr val="FF0000"/>
                </a:solidFill>
              </a:rPr>
              <a:t>LSTM Layer = 1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en-US" altLang="ko-KR" b="1" dirty="0" smtClean="0">
                <a:solidFill>
                  <a:srgbClr val="FF0000"/>
                </a:solidFill>
              </a:rPr>
              <a:t>LSTM Cell = 1000</a:t>
            </a:r>
          </a:p>
          <a:p>
            <a:endParaRPr lang="en-US" altLang="ko-KR" b="1" dirty="0" smtClean="0">
              <a:solidFill>
                <a:srgbClr val="FF0000"/>
              </a:solidFill>
            </a:endParaRPr>
          </a:p>
          <a:p>
            <a:r>
              <a:rPr lang="en-US" altLang="ko-KR" b="1" dirty="0" smtClean="0">
                <a:solidFill>
                  <a:srgbClr val="FF0000"/>
                </a:solidFill>
              </a:rPr>
              <a:t>Encoder : 30 Time Step , Decoder : 60 Time Ste</a:t>
            </a:r>
            <a:r>
              <a:rPr lang="en-US" altLang="ko-KR" b="1" dirty="0">
                <a:solidFill>
                  <a:srgbClr val="FF0000"/>
                </a:solidFill>
              </a:rPr>
              <a:t>p</a:t>
            </a:r>
            <a:endParaRPr lang="en-US" altLang="ko-KR" b="1" dirty="0" smtClean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31152" y="3343811"/>
            <a:ext cx="3785652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2400" b="1" dirty="0" smtClean="0"/>
              <a:t>Learning </a:t>
            </a:r>
            <a:r>
              <a:rPr lang="en-US" altLang="ko-KR" sz="2400" b="1" dirty="0" err="1" smtClean="0"/>
              <a:t>Hyperparamter</a:t>
            </a:r>
            <a:endParaRPr lang="ko-KR" altLang="en-US" sz="2400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223762" y="1052736"/>
            <a:ext cx="1297150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2400" b="1" dirty="0" smtClean="0"/>
              <a:t>Dataset</a:t>
            </a:r>
            <a:endParaRPr lang="ko-KR" altLang="en-US" sz="24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451638" y="1698481"/>
            <a:ext cx="81137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Training Data :  </a:t>
            </a:r>
            <a:r>
              <a:rPr lang="en-US" altLang="ko-KR" dirty="0"/>
              <a:t>The training motion data </a:t>
            </a:r>
            <a:r>
              <a:rPr lang="en-US" altLang="ko-KR" b="1" dirty="0">
                <a:solidFill>
                  <a:srgbClr val="FF0000"/>
                </a:solidFill>
              </a:rPr>
              <a:t>(816) </a:t>
            </a:r>
            <a:r>
              <a:rPr lang="en-US" altLang="ko-KR" dirty="0"/>
              <a:t>for </a:t>
            </a:r>
            <a:r>
              <a:rPr lang="en-US" altLang="ko-KR" b="1" dirty="0">
                <a:solidFill>
                  <a:schemeClr val="tx2"/>
                </a:solidFill>
              </a:rPr>
              <a:t>8 men </a:t>
            </a:r>
            <a:r>
              <a:rPr lang="en-US" altLang="ko-KR" dirty="0"/>
              <a:t>and </a:t>
            </a:r>
            <a:r>
              <a:rPr lang="en-US" altLang="ko-KR" b="1" dirty="0">
                <a:solidFill>
                  <a:schemeClr val="accent6"/>
                </a:solidFill>
              </a:rPr>
              <a:t>4 women</a:t>
            </a:r>
            <a:r>
              <a:rPr lang="en-US" altLang="ko-KR" dirty="0"/>
              <a:t>, </a:t>
            </a:r>
            <a:endParaRPr lang="en-US" altLang="ko-KR" dirty="0" smtClean="0"/>
          </a:p>
          <a:p>
            <a:r>
              <a:rPr lang="en-US" altLang="ko-KR" dirty="0"/>
              <a:t>	</a:t>
            </a:r>
            <a:r>
              <a:rPr lang="en-US" altLang="ko-KR" dirty="0" smtClean="0"/>
              <a:t>	</a:t>
            </a:r>
            <a:r>
              <a:rPr lang="en-US" altLang="ko-KR" b="1" dirty="0" smtClean="0">
                <a:solidFill>
                  <a:srgbClr val="FF0000"/>
                </a:solidFill>
              </a:rPr>
              <a:t>68</a:t>
            </a:r>
            <a:r>
              <a:rPr lang="en-US" altLang="ko-KR" b="1" dirty="0" smtClean="0"/>
              <a:t> </a:t>
            </a:r>
            <a:r>
              <a:rPr lang="en-US" altLang="ko-KR" b="1" dirty="0"/>
              <a:t>motion data per person.</a:t>
            </a:r>
            <a:endParaRPr lang="ko-KR" altLang="en-US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451638" y="2499861"/>
            <a:ext cx="71353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Test Data : </a:t>
            </a:r>
            <a:r>
              <a:rPr lang="en-US" altLang="ko-KR" dirty="0"/>
              <a:t>The Test motion data </a:t>
            </a:r>
            <a:r>
              <a:rPr lang="en-US" altLang="ko-KR" b="1" dirty="0">
                <a:solidFill>
                  <a:srgbClr val="FF0000"/>
                </a:solidFill>
              </a:rPr>
              <a:t>(204) </a:t>
            </a:r>
            <a:r>
              <a:rPr lang="en-US" altLang="ko-KR" dirty="0"/>
              <a:t>for </a:t>
            </a:r>
            <a:r>
              <a:rPr lang="en-US" altLang="ko-KR" b="1" dirty="0" smtClean="0">
                <a:solidFill>
                  <a:schemeClr val="tx2"/>
                </a:solidFill>
              </a:rPr>
              <a:t>2 </a:t>
            </a:r>
            <a:r>
              <a:rPr lang="en-US" altLang="ko-KR" b="1" dirty="0">
                <a:solidFill>
                  <a:schemeClr val="tx2"/>
                </a:solidFill>
              </a:rPr>
              <a:t>men </a:t>
            </a:r>
            <a:r>
              <a:rPr lang="en-US" altLang="ko-KR" dirty="0"/>
              <a:t>and </a:t>
            </a:r>
            <a:r>
              <a:rPr lang="en-US" altLang="ko-KR" b="1" dirty="0" smtClean="0">
                <a:solidFill>
                  <a:schemeClr val="accent6"/>
                </a:solidFill>
              </a:rPr>
              <a:t>1 </a:t>
            </a:r>
            <a:r>
              <a:rPr lang="en-US" altLang="ko-KR" b="1" dirty="0">
                <a:solidFill>
                  <a:schemeClr val="accent6"/>
                </a:solidFill>
              </a:rPr>
              <a:t>women</a:t>
            </a:r>
            <a:r>
              <a:rPr lang="en-US" altLang="ko-KR" dirty="0"/>
              <a:t>, </a:t>
            </a:r>
            <a:endParaRPr lang="en-US" altLang="ko-KR" dirty="0" smtClean="0"/>
          </a:p>
          <a:p>
            <a:r>
              <a:rPr lang="en-US" altLang="ko-KR" dirty="0"/>
              <a:t>	</a:t>
            </a:r>
            <a:r>
              <a:rPr lang="en-US" altLang="ko-KR" dirty="0" smtClean="0"/>
              <a:t>	</a:t>
            </a:r>
            <a:r>
              <a:rPr lang="en-US" altLang="ko-KR" b="1" dirty="0" smtClean="0">
                <a:solidFill>
                  <a:srgbClr val="FF0000"/>
                </a:solidFill>
              </a:rPr>
              <a:t>68</a:t>
            </a:r>
            <a:r>
              <a:rPr lang="en-US" altLang="ko-KR" b="1" dirty="0" smtClean="0"/>
              <a:t> </a:t>
            </a:r>
            <a:r>
              <a:rPr lang="en-US" altLang="ko-KR" b="1" dirty="0"/>
              <a:t>motion data per person.</a:t>
            </a:r>
            <a:endParaRPr lang="ko-KR" altLang="en-US" b="1" dirty="0"/>
          </a:p>
        </p:txBody>
      </p:sp>
      <p:sp>
        <p:nvSpPr>
          <p:cNvPr id="23" name="슬라이드 번호 개체 틀 44"/>
          <p:cNvSpPr>
            <a:spLocks noGrp="1"/>
          </p:cNvSpPr>
          <p:nvPr>
            <p:ph type="sldNum" sz="quarter" idx="12"/>
          </p:nvPr>
        </p:nvSpPr>
        <p:spPr>
          <a:xfrm>
            <a:off x="6984563" y="6461131"/>
            <a:ext cx="2133600" cy="365125"/>
          </a:xfrm>
        </p:spPr>
        <p:txBody>
          <a:bodyPr/>
          <a:lstStyle/>
          <a:p>
            <a:fld id="{A6B50108-6314-4083-BC0F-BC6DB07FE431}" type="slidenum">
              <a:rPr lang="ko-KR" altLang="en-US" smtClean="0"/>
              <a:t>31</a:t>
            </a:fld>
            <a:endParaRPr lang="ko-KR" altLang="en-US"/>
          </a:p>
        </p:txBody>
      </p:sp>
      <p:pic>
        <p:nvPicPr>
          <p:cNvPr id="24" name="그림 23"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2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</p:spTree>
    <p:extLst>
      <p:ext uri="{BB962C8B-B14F-4D97-AF65-F5344CB8AC3E}">
        <p14:creationId xmlns:p14="http://schemas.microsoft.com/office/powerpoint/2010/main" val="308525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Additional Usage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45" name="슬라이드 번호 개체 틀 4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32</a:t>
            </a:fld>
            <a:endParaRPr lang="ko-KR" altLang="en-US"/>
          </a:p>
        </p:txBody>
      </p:sp>
      <p:pic>
        <p:nvPicPr>
          <p:cNvPr id="1030" name="Picture 6" descr="C:\Users\medic\Desktop\ASDASDSD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762" y="1008101"/>
            <a:ext cx="5865398" cy="3068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:\Users\medic\Desktop\12121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4107894"/>
            <a:ext cx="7429500" cy="256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5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</p:spTree>
    <p:extLst>
      <p:ext uri="{BB962C8B-B14F-4D97-AF65-F5344CB8AC3E}">
        <p14:creationId xmlns:p14="http://schemas.microsoft.com/office/powerpoint/2010/main" val="2334000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Future Research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45" name="슬라이드 번호 개체 틀 4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33</a:t>
            </a:fld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pic>
        <p:nvPicPr>
          <p:cNvPr id="1026" name="Picture 2" descr="C:\Users\medic\Desktop\213123123123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4005064"/>
            <a:ext cx="6212403" cy="2818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medic\Desktop\parkour_banner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7" y="2060848"/>
            <a:ext cx="6212404" cy="2234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:\Users\medic\Desktop\123123123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1049507"/>
            <a:ext cx="6212404" cy="1011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8662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슬라이드 번호 개체 틀 4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34</a:t>
            </a:fld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1224200" y="2636912"/>
            <a:ext cx="66405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8000" b="1" dirty="0" smtClean="0">
                <a:solidFill>
                  <a:srgbClr val="556F75"/>
                </a:solidFill>
                <a:sym typeface="Wingdings"/>
              </a:rPr>
              <a:t>Q / A</a:t>
            </a:r>
            <a:endParaRPr lang="en-US" altLang="ko-KR" sz="8000" b="1" dirty="0">
              <a:solidFill>
                <a:srgbClr val="556F75"/>
              </a:solidFill>
              <a:sym typeface="Wingdings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4" name="직사각형 3">
            <a:hlinkClick r:id="rId4"/>
          </p:cNvPr>
          <p:cNvSpPr/>
          <p:nvPr/>
        </p:nvSpPr>
        <p:spPr>
          <a:xfrm>
            <a:off x="1475656" y="6264770"/>
            <a:ext cx="6599855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ko-KR" b="1" dirty="0">
                <a:solidFill>
                  <a:srgbClr val="FF0000"/>
                </a:solidFill>
                <a:hlinkClick r:id="rId4"/>
              </a:rPr>
              <a:t>https://github.com/JONGGON/DeepHumanPrediction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77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Appendix1-1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45" name="슬라이드 번호 개체 틀 4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35</a:t>
            </a:fld>
            <a:endParaRPr lang="ko-KR" altLang="en-US"/>
          </a:p>
        </p:txBody>
      </p:sp>
      <p:pic>
        <p:nvPicPr>
          <p:cNvPr id="1027" name="Picture 3" descr="C:\Users\medic\Desktop\11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763" y="751012"/>
            <a:ext cx="5212334" cy="2317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medic\Desktop\1331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113" y="4870209"/>
            <a:ext cx="8429968" cy="1936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medic\Desktop\121212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112" y="3068960"/>
            <a:ext cx="8429969" cy="1771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13">
            <a:hlinkClick r:id="rId6" action="ppaction://hlinksldjump"/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7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solidFill>
              <a:schemeClr val="bg2">
                <a:lumMod val="90000"/>
              </a:schemeClr>
            </a:solidFill>
            <a:prstDash val="solid"/>
            <a:round/>
          </a:ln>
        </p:spPr>
      </p:pic>
      <p:sp>
        <p:nvSpPr>
          <p:cNvPr id="3" name="직사각형 2"/>
          <p:cNvSpPr/>
          <p:nvPr/>
        </p:nvSpPr>
        <p:spPr>
          <a:xfrm>
            <a:off x="5436097" y="821611"/>
            <a:ext cx="3350983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ko-KR" dirty="0"/>
              <a:t>Skeletal motion files created by </a:t>
            </a:r>
            <a:r>
              <a:rPr lang="en-US" altLang="ko-KR" b="1" dirty="0">
                <a:solidFill>
                  <a:srgbClr val="FF0000"/>
                </a:solidFill>
              </a:rPr>
              <a:t>attaching the C3D data </a:t>
            </a:r>
            <a:r>
              <a:rPr lang="en-US" altLang="ko-KR" dirty="0"/>
              <a:t>to a BVH format skeleton in </a:t>
            </a:r>
            <a:r>
              <a:rPr lang="en-US" altLang="ko-KR" b="1" dirty="0" err="1">
                <a:solidFill>
                  <a:schemeClr val="accent1"/>
                </a:solidFill>
              </a:rPr>
              <a:t>MotionBuilder</a:t>
            </a:r>
            <a:r>
              <a:rPr lang="en-US" altLang="ko-KR" dirty="0"/>
              <a:t>. The BVH file defines both </a:t>
            </a:r>
            <a:r>
              <a:rPr lang="en-US" altLang="ko-KR" b="1" dirty="0">
                <a:solidFill>
                  <a:srgbClr val="FF0000"/>
                </a:solidFill>
              </a:rPr>
              <a:t>the skeleton </a:t>
            </a:r>
            <a:r>
              <a:rPr lang="en-US" altLang="ko-KR" dirty="0"/>
              <a:t>and </a:t>
            </a:r>
            <a:r>
              <a:rPr lang="en-US" altLang="ko-KR" b="1" dirty="0">
                <a:solidFill>
                  <a:srgbClr val="FF0000"/>
                </a:solidFill>
              </a:rPr>
              <a:t>the motion data all in one file.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6146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Appendix1-2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45" name="슬라이드 번호 개체 틀 4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36</a:t>
            </a:fld>
            <a:endParaRPr lang="ko-KR" altLang="en-US"/>
          </a:p>
        </p:txBody>
      </p:sp>
      <p:pic>
        <p:nvPicPr>
          <p:cNvPr id="10" name="그림 9">
            <a:hlinkClick r:id="rId3" action="ppaction://hlinksldjump"/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4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solidFill>
              <a:schemeClr val="bg2">
                <a:lumMod val="90000"/>
              </a:schemeClr>
            </a:solidFill>
            <a:prstDash val="solid"/>
            <a:round/>
          </a:ln>
        </p:spPr>
      </p:pic>
      <p:sp>
        <p:nvSpPr>
          <p:cNvPr id="14" name="직사각형 13"/>
          <p:cNvSpPr/>
          <p:nvPr/>
        </p:nvSpPr>
        <p:spPr>
          <a:xfrm>
            <a:off x="79746" y="1268760"/>
            <a:ext cx="87594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ko-KR" dirty="0"/>
              <a:t>Reconstructed </a:t>
            </a:r>
            <a:r>
              <a:rPr lang="en-US" altLang="ko-KR" b="1" dirty="0">
                <a:solidFill>
                  <a:srgbClr val="FF0000"/>
                </a:solidFill>
              </a:rPr>
              <a:t>3D data </a:t>
            </a:r>
            <a:r>
              <a:rPr lang="en-US" altLang="ko-KR" dirty="0"/>
              <a:t>from the </a:t>
            </a:r>
            <a:r>
              <a:rPr lang="en-US" altLang="ko-KR" b="1" dirty="0" err="1">
                <a:solidFill>
                  <a:srgbClr val="FF0000"/>
                </a:solidFill>
              </a:rPr>
              <a:t>Vicon</a:t>
            </a:r>
            <a:r>
              <a:rPr lang="en-US" altLang="ko-KR" b="1" dirty="0">
                <a:solidFill>
                  <a:srgbClr val="FF0000"/>
                </a:solidFill>
              </a:rPr>
              <a:t> Workstation or </a:t>
            </a:r>
            <a:r>
              <a:rPr lang="en-US" altLang="ko-KR" b="1" dirty="0" err="1">
                <a:solidFill>
                  <a:srgbClr val="FF0000"/>
                </a:solidFill>
              </a:rPr>
              <a:t>iQ</a:t>
            </a:r>
            <a:r>
              <a:rPr lang="en-US" altLang="ko-KR" b="1" dirty="0">
                <a:solidFill>
                  <a:srgbClr val="FF0000"/>
                </a:solidFill>
              </a:rPr>
              <a:t>. </a:t>
            </a:r>
            <a:r>
              <a:rPr lang="en-US" altLang="ko-KR" dirty="0"/>
              <a:t>Can be used in </a:t>
            </a:r>
            <a:r>
              <a:rPr lang="en-US" altLang="ko-KR" b="1" dirty="0" err="1">
                <a:solidFill>
                  <a:schemeClr val="accent1"/>
                </a:solidFill>
              </a:rPr>
              <a:t>MotionBuilder</a:t>
            </a:r>
            <a:r>
              <a:rPr lang="en-US" altLang="ko-KR" dirty="0"/>
              <a:t>, Maya or any 3D program </a:t>
            </a:r>
            <a:r>
              <a:rPr lang="en-US" altLang="ko-KR" b="1" dirty="0">
                <a:solidFill>
                  <a:srgbClr val="FF0000"/>
                </a:solidFill>
              </a:rPr>
              <a:t>to drive skeletal or other data.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pic>
        <p:nvPicPr>
          <p:cNvPr id="1026" name="Picture 2" descr="C:\Users\medic\Desktop\1.PNG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46" y="2276871"/>
            <a:ext cx="2160000" cy="436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medic\Desktop\2.PNG"/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8104" y="2276871"/>
            <a:ext cx="2160000" cy="436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medic\Desktop\3.PNG"/>
          <p:cNvPicPr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472" y="2276871"/>
            <a:ext cx="2160000" cy="436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오른쪽 화살표 2"/>
          <p:cNvSpPr/>
          <p:nvPr/>
        </p:nvSpPr>
        <p:spPr>
          <a:xfrm>
            <a:off x="2483768" y="4098431"/>
            <a:ext cx="707273" cy="72008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5724128" y="4098431"/>
            <a:ext cx="707273" cy="72008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8468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59395" y="1048250"/>
            <a:ext cx="1403192" cy="4745"/>
          </a:xfrm>
          <a:custGeom>
            <a:avLst/>
            <a:gdLst/>
            <a:ahLst/>
            <a:cxnLst/>
            <a:rect l="l" t="t" r="r" b="b"/>
            <a:pathLst>
              <a:path w="1178" h="3" extrusionOk="0">
                <a:moveTo>
                  <a:pt x="0" y="0"/>
                </a:moveTo>
                <a:lnTo>
                  <a:pt x="1178" y="3"/>
                </a:lnTo>
              </a:path>
            </a:pathLst>
          </a:custGeom>
          <a:noFill/>
          <a:ln w="28575" cap="rnd" cmpd="sng" algn="ctr">
            <a:solidFill>
              <a:schemeClr val="accent5">
                <a:lumMod val="60000"/>
                <a:lumOff val="40000"/>
              </a:schemeClr>
            </a:solidFill>
            <a:prstDash val="solid"/>
            <a:round/>
          </a:ln>
        </p:spPr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9" name="직사각형 2"/>
          <p:cNvSpPr txBox="1">
            <a:spLocks/>
          </p:cNvSpPr>
          <p:nvPr/>
        </p:nvSpPr>
        <p:spPr>
          <a:xfrm>
            <a:off x="1720963" y="821113"/>
            <a:ext cx="1338869" cy="460583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none" lIns="91278" tIns="45555" rIns="91278" bIns="45555" rtlCol="0" anchor="t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00111">
              <a:spcBef>
                <a:spcPct val="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defRPr lang="ko-KR" altLang="en-US"/>
            </a:pPr>
            <a:r>
              <a:rPr lang="en-US" altLang="ko-KR" sz="2400" b="1" spc="5" dirty="0" smtClean="0">
                <a:solidFill>
                  <a:srgbClr val="556F75"/>
                </a:solidFill>
                <a:latin typeface="맑은 고딕"/>
                <a:ea typeface="맑은 고딕"/>
                <a:sym typeface="Wingdings"/>
              </a:rPr>
              <a:t>Thank you.</a:t>
            </a:r>
            <a:endParaRPr lang="ko-KR" altLang="en-US" sz="2400" b="1" spc="5" dirty="0">
              <a:solidFill>
                <a:srgbClr val="556F75"/>
              </a:solidFill>
              <a:latin typeface="맑은 고딕"/>
              <a:ea typeface="맑은 고딕"/>
              <a:sym typeface="Wingdings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37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2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</p:spTree>
    <p:extLst>
      <p:ext uri="{BB962C8B-B14F-4D97-AF65-F5344CB8AC3E}">
        <p14:creationId xmlns:p14="http://schemas.microsoft.com/office/powerpoint/2010/main" val="3558410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err="1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BackGround</a:t>
              </a: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– Recurrent Neural Network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4</a:t>
            </a:fld>
            <a:endParaRPr lang="ko-KR" altLang="en-US"/>
          </a:p>
        </p:txBody>
      </p:sp>
      <p:pic>
        <p:nvPicPr>
          <p:cNvPr id="4098" name="Picture 2" descr="C:\Users\medic\Desktop\123123123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69" y="1772816"/>
            <a:ext cx="8795711" cy="36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3338575" y="5651956"/>
            <a:ext cx="2122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&lt;RNN Structure&gt;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4122189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err="1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BackGround</a:t>
              </a: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– Recurrent Neural Network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5</a:t>
            </a:fld>
            <a:endParaRPr lang="ko-KR" altLang="en-US"/>
          </a:p>
        </p:txBody>
      </p:sp>
      <p:pic>
        <p:nvPicPr>
          <p:cNvPr id="1032" name="Picture 8" descr="C:\Users\medic\Desktop\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52" y="2470720"/>
            <a:ext cx="8984800" cy="3708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3" descr="C:\Users\medic\Desktop\123123123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0747" y="1133204"/>
            <a:ext cx="6155589" cy="1359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3338575" y="6287328"/>
            <a:ext cx="2719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&lt;Inside of Basic RNN&gt;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470932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err="1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BackGround</a:t>
              </a: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– Recurrent Neural Network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2236394" y="6453336"/>
            <a:ext cx="48966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/>
              <a:t>&lt;The Problem of Long-Term Dependencies&gt;</a:t>
            </a:r>
            <a:endParaRPr lang="ko-KR" altLang="en-US" sz="16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3012487" y="3355490"/>
            <a:ext cx="33445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/>
              <a:t>&lt;Short-Length RNN&gt;</a:t>
            </a:r>
            <a:endParaRPr lang="ko-KR" altLang="en-US" sz="1600" b="1" dirty="0"/>
          </a:p>
        </p:txBody>
      </p:sp>
      <p:pic>
        <p:nvPicPr>
          <p:cNvPr id="2051" name="Picture 3" descr="C:\Users\medic\Desktop\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604" y="3694044"/>
            <a:ext cx="7074786" cy="2764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medic\Desktop\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9653" y="936339"/>
            <a:ext cx="6426713" cy="245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그림 19"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4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</p:spTree>
    <p:extLst>
      <p:ext uri="{BB962C8B-B14F-4D97-AF65-F5344CB8AC3E}">
        <p14:creationId xmlns:p14="http://schemas.microsoft.com/office/powerpoint/2010/main" val="2774436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err="1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BackGround</a:t>
              </a: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– Long Short Term Memory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7</a:t>
            </a:fld>
            <a:endParaRPr lang="ko-KR" altLang="en-US" dirty="0"/>
          </a:p>
        </p:txBody>
      </p:sp>
      <p:pic>
        <p:nvPicPr>
          <p:cNvPr id="21" name="그림 20"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22" name="TextBox 21"/>
          <p:cNvSpPr txBox="1"/>
          <p:nvPr/>
        </p:nvSpPr>
        <p:spPr>
          <a:xfrm>
            <a:off x="3338575" y="6287328"/>
            <a:ext cx="2806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&lt;Inside of Basic LSTM&gt;</a:t>
            </a:r>
            <a:endParaRPr lang="ko-KR" altLang="en-US" b="1" dirty="0"/>
          </a:p>
        </p:txBody>
      </p:sp>
      <p:pic>
        <p:nvPicPr>
          <p:cNvPr id="15" name="Picture 3" descr="C:\Users\medic\Desktop\12312312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0747" y="1133204"/>
            <a:ext cx="6155589" cy="1359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medic\Desktop\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992" y="2582728"/>
            <a:ext cx="8570643" cy="3564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0405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err="1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BackGround</a:t>
              </a: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– Gated Recurrent Unit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8</a:t>
            </a:fld>
            <a:endParaRPr lang="ko-KR" altLang="en-US" dirty="0"/>
          </a:p>
        </p:txBody>
      </p:sp>
      <p:pic>
        <p:nvPicPr>
          <p:cNvPr id="21" name="그림 20"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pic>
        <p:nvPicPr>
          <p:cNvPr id="2050" name="Picture 2" descr="C:\Users\medic\Desktop\1212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2433371"/>
            <a:ext cx="5237488" cy="3791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3" descr="C:\Users\medic\Desktop\123123123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0747" y="1133204"/>
            <a:ext cx="6155589" cy="1359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338575" y="6287328"/>
            <a:ext cx="2686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&lt;Inside of Basic GRU&gt;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52250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err="1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BackGround</a:t>
              </a: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– Various Structures Using RNN 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9</a:t>
            </a:fld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pic>
        <p:nvPicPr>
          <p:cNvPr id="5122" name="Picture 2" descr="C:\Users\medic\Downloads\image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531" y="1771034"/>
            <a:ext cx="8630949" cy="3602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직사각형 16"/>
          <p:cNvSpPr/>
          <p:nvPr/>
        </p:nvSpPr>
        <p:spPr>
          <a:xfrm>
            <a:off x="4846189" y="1566317"/>
            <a:ext cx="2372105" cy="41044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7910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16960</TotalTime>
  <Words>1001</Words>
  <Application>Microsoft Office PowerPoint</Application>
  <PresentationFormat>화면 슬라이드 쇼(4:3)</PresentationFormat>
  <Paragraphs>421</Paragraphs>
  <Slides>37</Slides>
  <Notes>31</Notes>
  <HiddenSlides>0</HiddenSlides>
  <MMClips>4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37</vt:i4>
      </vt:variant>
    </vt:vector>
  </HeadingPairs>
  <TitlesOfParts>
    <vt:vector size="38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Sewoon</dc:creator>
  <cp:lastModifiedBy>jonggon kim</cp:lastModifiedBy>
  <cp:revision>1854</cp:revision>
  <cp:lastPrinted>2016-04-25T16:01:40Z</cp:lastPrinted>
  <dcterms:created xsi:type="dcterms:W3CDTF">2016-04-23T14:22:20Z</dcterms:created>
  <dcterms:modified xsi:type="dcterms:W3CDTF">2017-10-22T21:57:16Z</dcterms:modified>
</cp:coreProperties>
</file>